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62" r:id="rId5"/>
    <p:sldId id="263" r:id="rId6"/>
    <p:sldId id="264" r:id="rId7"/>
    <p:sldId id="266" r:id="rId8"/>
    <p:sldId id="268" r:id="rId9"/>
    <p:sldId id="259" r:id="rId10"/>
    <p:sldId id="269" r:id="rId11"/>
    <p:sldId id="270" r:id="rId12"/>
    <p:sldId id="271" r:id="rId13"/>
    <p:sldId id="26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61" r:id="rId24"/>
    <p:sldId id="283" r:id="rId25"/>
    <p:sldId id="284" r:id="rId26"/>
    <p:sldId id="281" r:id="rId27"/>
    <p:sldId id="285" r:id="rId28"/>
    <p:sldId id="282" r:id="rId29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1187" autoAdjust="0"/>
  </p:normalViewPr>
  <p:slideViewPr>
    <p:cSldViewPr snapToGrid="0">
      <p:cViewPr varScale="1">
        <p:scale>
          <a:sx n="59" d="100"/>
          <a:sy n="59" d="100"/>
        </p:scale>
        <p:origin x="15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22398-550C-43EE-BC60-19AA2232999E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AA9676B4-0A98-4D03-AE3E-94E00DAE7722}">
      <dgm:prSet phldrT="[Text]"/>
      <dgm:spPr/>
      <dgm:t>
        <a:bodyPr/>
        <a:lstStyle/>
        <a:p>
          <a:r>
            <a:rPr lang="en-GB" dirty="0"/>
            <a:t>Interpret</a:t>
          </a:r>
        </a:p>
      </dgm:t>
    </dgm:pt>
    <dgm:pt modelId="{FEF45E97-8751-4C4F-AF0C-B845E700E5F6}" type="parTrans" cxnId="{D192DC45-64F7-4526-B780-7361AE72EE79}">
      <dgm:prSet/>
      <dgm:spPr/>
      <dgm:t>
        <a:bodyPr/>
        <a:lstStyle/>
        <a:p>
          <a:endParaRPr lang="en-GB"/>
        </a:p>
      </dgm:t>
    </dgm:pt>
    <dgm:pt modelId="{B067F3D7-9712-4405-8A2E-7769FE0C38D7}" type="sibTrans" cxnId="{D192DC45-64F7-4526-B780-7361AE72EE79}">
      <dgm:prSet/>
      <dgm:spPr/>
      <dgm:t>
        <a:bodyPr/>
        <a:lstStyle/>
        <a:p>
          <a:endParaRPr lang="en-GB"/>
        </a:p>
      </dgm:t>
    </dgm:pt>
    <dgm:pt modelId="{F17A21A3-8A27-42C5-A6EC-E560CC7753F6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1DC71769-EC4B-4CBB-B7FF-020D805C1CFF}" type="parTrans" cxnId="{6FABC1D2-1220-448B-9B24-E59345AAA133}">
      <dgm:prSet/>
      <dgm:spPr/>
      <dgm:t>
        <a:bodyPr/>
        <a:lstStyle/>
        <a:p>
          <a:endParaRPr lang="en-GB"/>
        </a:p>
      </dgm:t>
    </dgm:pt>
    <dgm:pt modelId="{F1E31900-F1E2-40C6-8C98-560460FF29E8}" type="sibTrans" cxnId="{6FABC1D2-1220-448B-9B24-E59345AAA133}">
      <dgm:prSet/>
      <dgm:spPr/>
      <dgm:t>
        <a:bodyPr/>
        <a:lstStyle/>
        <a:p>
          <a:endParaRPr lang="en-GB"/>
        </a:p>
      </dgm:t>
    </dgm:pt>
    <dgm:pt modelId="{2C61A5CF-93C9-49A7-AA66-288DB90F3284}">
      <dgm:prSet phldrT="[Text]"/>
      <dgm:spPr/>
      <dgm:t>
        <a:bodyPr/>
        <a:lstStyle/>
        <a:p>
          <a:r>
            <a:rPr lang="en-GB" dirty="0"/>
            <a:t>Change</a:t>
          </a:r>
        </a:p>
      </dgm:t>
    </dgm:pt>
    <dgm:pt modelId="{B9596CE8-4A71-4C4C-B975-D5C503FA69E2}" type="parTrans" cxnId="{17715558-673C-417F-9021-028274492ACD}">
      <dgm:prSet/>
      <dgm:spPr/>
      <dgm:t>
        <a:bodyPr/>
        <a:lstStyle/>
        <a:p>
          <a:endParaRPr lang="en-GB"/>
        </a:p>
      </dgm:t>
    </dgm:pt>
    <dgm:pt modelId="{755E58B0-E7D4-4444-B405-9F762CA7E054}" type="sibTrans" cxnId="{17715558-673C-417F-9021-028274492ACD}">
      <dgm:prSet/>
      <dgm:spPr/>
      <dgm:t>
        <a:bodyPr/>
        <a:lstStyle/>
        <a:p>
          <a:endParaRPr lang="en-GB"/>
        </a:p>
      </dgm:t>
    </dgm:pt>
    <dgm:pt modelId="{8C74DA97-8FE4-4C0B-AB39-0D816C23BA7B}">
      <dgm:prSet phldrT="[Text]"/>
      <dgm:spPr/>
      <dgm:t>
        <a:bodyPr/>
        <a:lstStyle/>
        <a:p>
          <a:r>
            <a:rPr lang="en-GB" dirty="0"/>
            <a:t>Assemble</a:t>
          </a:r>
        </a:p>
      </dgm:t>
    </dgm:pt>
    <dgm:pt modelId="{1A9E36A4-E16C-4098-9412-C30C95E0C6EF}" type="parTrans" cxnId="{8FE6AFA8-B4B9-4AC1-B2DB-DC6D59CE146F}">
      <dgm:prSet/>
      <dgm:spPr/>
      <dgm:t>
        <a:bodyPr/>
        <a:lstStyle/>
        <a:p>
          <a:endParaRPr lang="en-GB"/>
        </a:p>
      </dgm:t>
    </dgm:pt>
    <dgm:pt modelId="{91D345BB-979F-43B6-8869-95872C1AAFEF}" type="sibTrans" cxnId="{8FE6AFA8-B4B9-4AC1-B2DB-DC6D59CE146F}">
      <dgm:prSet/>
      <dgm:spPr/>
      <dgm:t>
        <a:bodyPr/>
        <a:lstStyle/>
        <a:p>
          <a:endParaRPr lang="en-GB"/>
        </a:p>
      </dgm:t>
    </dgm:pt>
    <dgm:pt modelId="{D83683D5-53F8-4D8F-A910-068ADA1F4F15}">
      <dgm:prSet phldrT="[Text]"/>
      <dgm:spPr/>
      <dgm:t>
        <a:bodyPr/>
        <a:lstStyle/>
        <a:p>
          <a:r>
            <a:rPr lang="en-GB" dirty="0"/>
            <a:t>Analyse</a:t>
          </a:r>
        </a:p>
      </dgm:t>
    </dgm:pt>
    <dgm:pt modelId="{B1646D3C-E518-4BDF-9130-80477918EC3D}" type="parTrans" cxnId="{8E3A2B16-AE70-4E05-8987-449B8BB952FD}">
      <dgm:prSet/>
      <dgm:spPr/>
      <dgm:t>
        <a:bodyPr/>
        <a:lstStyle/>
        <a:p>
          <a:endParaRPr lang="en-GB"/>
        </a:p>
      </dgm:t>
    </dgm:pt>
    <dgm:pt modelId="{74D74089-D1A7-4541-B84E-FEF1616D11A3}" type="sibTrans" cxnId="{8E3A2B16-AE70-4E05-8987-449B8BB952FD}">
      <dgm:prSet/>
      <dgm:spPr/>
      <dgm:t>
        <a:bodyPr/>
        <a:lstStyle/>
        <a:p>
          <a:endParaRPr lang="en-GB"/>
        </a:p>
      </dgm:t>
    </dgm:pt>
    <dgm:pt modelId="{C15600DE-DA5D-4C5F-9D2C-088FF97FC03A}" type="pres">
      <dgm:prSet presAssocID="{77522398-550C-43EE-BC60-19AA2232999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BDC0C52-60DF-4698-A9C1-8D1F44144717}" type="pres">
      <dgm:prSet presAssocID="{AA9676B4-0A98-4D03-AE3E-94E00DAE7722}" presName="dummy" presStyleCnt="0"/>
      <dgm:spPr/>
    </dgm:pt>
    <dgm:pt modelId="{6326325A-2A8B-4C1D-8DFD-9EA82D237F7E}" type="pres">
      <dgm:prSet presAssocID="{AA9676B4-0A98-4D03-AE3E-94E00DAE7722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311EFDE-027C-4072-8CB7-F96B776B40A6}" type="pres">
      <dgm:prSet presAssocID="{B067F3D7-9712-4405-8A2E-7769FE0C38D7}" presName="sibTrans" presStyleLbl="node1" presStyleIdx="0" presStyleCnt="5"/>
      <dgm:spPr/>
      <dgm:t>
        <a:bodyPr/>
        <a:lstStyle/>
        <a:p>
          <a:endParaRPr lang="en-GB"/>
        </a:p>
      </dgm:t>
    </dgm:pt>
    <dgm:pt modelId="{47D4FC1F-804F-41F0-B96E-2DAF58F539E1}" type="pres">
      <dgm:prSet presAssocID="{F17A21A3-8A27-42C5-A6EC-E560CC7753F6}" presName="dummy" presStyleCnt="0"/>
      <dgm:spPr/>
    </dgm:pt>
    <dgm:pt modelId="{AEC04E2D-2977-41D3-B998-D4A688A857A9}" type="pres">
      <dgm:prSet presAssocID="{F17A21A3-8A27-42C5-A6EC-E560CC7753F6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CCB4182-2218-4C24-B088-0181AF2BC1CE}" type="pres">
      <dgm:prSet presAssocID="{F1E31900-F1E2-40C6-8C98-560460FF29E8}" presName="sibTrans" presStyleLbl="node1" presStyleIdx="1" presStyleCnt="5"/>
      <dgm:spPr/>
      <dgm:t>
        <a:bodyPr/>
        <a:lstStyle/>
        <a:p>
          <a:endParaRPr lang="en-GB"/>
        </a:p>
      </dgm:t>
    </dgm:pt>
    <dgm:pt modelId="{89B66984-817E-4A36-B096-92F08E9BED02}" type="pres">
      <dgm:prSet presAssocID="{2C61A5CF-93C9-49A7-AA66-288DB90F3284}" presName="dummy" presStyleCnt="0"/>
      <dgm:spPr/>
    </dgm:pt>
    <dgm:pt modelId="{F4288D32-EA7A-41CE-9161-D7E5D3E12087}" type="pres">
      <dgm:prSet presAssocID="{2C61A5CF-93C9-49A7-AA66-288DB90F328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93EA3DD-7A4C-4B00-985B-493917C77C2D}" type="pres">
      <dgm:prSet presAssocID="{755E58B0-E7D4-4444-B405-9F762CA7E054}" presName="sibTrans" presStyleLbl="node1" presStyleIdx="2" presStyleCnt="5"/>
      <dgm:spPr/>
      <dgm:t>
        <a:bodyPr/>
        <a:lstStyle/>
        <a:p>
          <a:endParaRPr lang="en-GB"/>
        </a:p>
      </dgm:t>
    </dgm:pt>
    <dgm:pt modelId="{81BC9460-DC62-43FC-8D02-CA32E1CD9C32}" type="pres">
      <dgm:prSet presAssocID="{8C74DA97-8FE4-4C0B-AB39-0D816C23BA7B}" presName="dummy" presStyleCnt="0"/>
      <dgm:spPr/>
    </dgm:pt>
    <dgm:pt modelId="{77FB9CFE-555D-4C7B-8023-873AC8806C0F}" type="pres">
      <dgm:prSet presAssocID="{8C74DA97-8FE4-4C0B-AB39-0D816C23BA7B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227F739-FAB7-46D8-B3D4-4741C52B0886}" type="pres">
      <dgm:prSet presAssocID="{91D345BB-979F-43B6-8869-95872C1AAFEF}" presName="sibTrans" presStyleLbl="node1" presStyleIdx="3" presStyleCnt="5"/>
      <dgm:spPr/>
      <dgm:t>
        <a:bodyPr/>
        <a:lstStyle/>
        <a:p>
          <a:endParaRPr lang="en-GB"/>
        </a:p>
      </dgm:t>
    </dgm:pt>
    <dgm:pt modelId="{EFDAFFB2-1526-4285-9C12-2F95B3FA872B}" type="pres">
      <dgm:prSet presAssocID="{D83683D5-53F8-4D8F-A910-068ADA1F4F15}" presName="dummy" presStyleCnt="0"/>
      <dgm:spPr/>
    </dgm:pt>
    <dgm:pt modelId="{2E112112-F4D4-4B81-AE2F-11D42CCF366F}" type="pres">
      <dgm:prSet presAssocID="{D83683D5-53F8-4D8F-A910-068ADA1F4F15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44B35E6-B206-4B78-A6B7-A65F3895DE41}" type="pres">
      <dgm:prSet presAssocID="{74D74089-D1A7-4541-B84E-FEF1616D11A3}" presName="sibTrans" presStyleLbl="node1" presStyleIdx="4" presStyleCnt="5"/>
      <dgm:spPr/>
      <dgm:t>
        <a:bodyPr/>
        <a:lstStyle/>
        <a:p>
          <a:endParaRPr lang="en-GB"/>
        </a:p>
      </dgm:t>
    </dgm:pt>
  </dgm:ptLst>
  <dgm:cxnLst>
    <dgm:cxn modelId="{D192DC45-64F7-4526-B780-7361AE72EE79}" srcId="{77522398-550C-43EE-BC60-19AA2232999E}" destId="{AA9676B4-0A98-4D03-AE3E-94E00DAE7722}" srcOrd="0" destOrd="0" parTransId="{FEF45E97-8751-4C4F-AF0C-B845E700E5F6}" sibTransId="{B067F3D7-9712-4405-8A2E-7769FE0C38D7}"/>
    <dgm:cxn modelId="{6FABC1D2-1220-448B-9B24-E59345AAA133}" srcId="{77522398-550C-43EE-BC60-19AA2232999E}" destId="{F17A21A3-8A27-42C5-A6EC-E560CC7753F6}" srcOrd="1" destOrd="0" parTransId="{1DC71769-EC4B-4CBB-B7FF-020D805C1CFF}" sibTransId="{F1E31900-F1E2-40C6-8C98-560460FF29E8}"/>
    <dgm:cxn modelId="{2C362E6C-8AE8-40D1-B739-37A9BC08866C}" type="presOf" srcId="{74D74089-D1A7-4541-B84E-FEF1616D11A3}" destId="{044B35E6-B206-4B78-A6B7-A65F3895DE41}" srcOrd="0" destOrd="0" presId="urn:microsoft.com/office/officeart/2005/8/layout/cycle1"/>
    <dgm:cxn modelId="{17715558-673C-417F-9021-028274492ACD}" srcId="{77522398-550C-43EE-BC60-19AA2232999E}" destId="{2C61A5CF-93C9-49A7-AA66-288DB90F3284}" srcOrd="2" destOrd="0" parTransId="{B9596CE8-4A71-4C4C-B975-D5C503FA69E2}" sibTransId="{755E58B0-E7D4-4444-B405-9F762CA7E054}"/>
    <dgm:cxn modelId="{BBFB2ACD-7D22-4F4B-9AFA-47F73B3AF126}" type="presOf" srcId="{F1E31900-F1E2-40C6-8C98-560460FF29E8}" destId="{7CCB4182-2218-4C24-B088-0181AF2BC1CE}" srcOrd="0" destOrd="0" presId="urn:microsoft.com/office/officeart/2005/8/layout/cycle1"/>
    <dgm:cxn modelId="{95267A8C-71F4-45F1-9D0B-8C831EF46A46}" type="presOf" srcId="{2C61A5CF-93C9-49A7-AA66-288DB90F3284}" destId="{F4288D32-EA7A-41CE-9161-D7E5D3E12087}" srcOrd="0" destOrd="0" presId="urn:microsoft.com/office/officeart/2005/8/layout/cycle1"/>
    <dgm:cxn modelId="{18697AA5-36FF-4F22-9E7C-8527CE78DF02}" type="presOf" srcId="{F17A21A3-8A27-42C5-A6EC-E560CC7753F6}" destId="{AEC04E2D-2977-41D3-B998-D4A688A857A9}" srcOrd="0" destOrd="0" presId="urn:microsoft.com/office/officeart/2005/8/layout/cycle1"/>
    <dgm:cxn modelId="{8E3A2B16-AE70-4E05-8987-449B8BB952FD}" srcId="{77522398-550C-43EE-BC60-19AA2232999E}" destId="{D83683D5-53F8-4D8F-A910-068ADA1F4F15}" srcOrd="4" destOrd="0" parTransId="{B1646D3C-E518-4BDF-9130-80477918EC3D}" sibTransId="{74D74089-D1A7-4541-B84E-FEF1616D11A3}"/>
    <dgm:cxn modelId="{A1B13469-B551-4800-A47A-B8928BE06C8E}" type="presOf" srcId="{D83683D5-53F8-4D8F-A910-068ADA1F4F15}" destId="{2E112112-F4D4-4B81-AE2F-11D42CCF366F}" srcOrd="0" destOrd="0" presId="urn:microsoft.com/office/officeart/2005/8/layout/cycle1"/>
    <dgm:cxn modelId="{8FE6AFA8-B4B9-4AC1-B2DB-DC6D59CE146F}" srcId="{77522398-550C-43EE-BC60-19AA2232999E}" destId="{8C74DA97-8FE4-4C0B-AB39-0D816C23BA7B}" srcOrd="3" destOrd="0" parTransId="{1A9E36A4-E16C-4098-9412-C30C95E0C6EF}" sibTransId="{91D345BB-979F-43B6-8869-95872C1AAFEF}"/>
    <dgm:cxn modelId="{8CF895C5-D55D-4966-B010-37E530E0E63D}" type="presOf" srcId="{AA9676B4-0A98-4D03-AE3E-94E00DAE7722}" destId="{6326325A-2A8B-4C1D-8DFD-9EA82D237F7E}" srcOrd="0" destOrd="0" presId="urn:microsoft.com/office/officeart/2005/8/layout/cycle1"/>
    <dgm:cxn modelId="{8130EF0F-B1CA-460A-BD00-7698FEC01627}" type="presOf" srcId="{8C74DA97-8FE4-4C0B-AB39-0D816C23BA7B}" destId="{77FB9CFE-555D-4C7B-8023-873AC8806C0F}" srcOrd="0" destOrd="0" presId="urn:microsoft.com/office/officeart/2005/8/layout/cycle1"/>
    <dgm:cxn modelId="{DBB342FD-8A6E-4A8E-B9A8-075ADC16A9B3}" type="presOf" srcId="{77522398-550C-43EE-BC60-19AA2232999E}" destId="{C15600DE-DA5D-4C5F-9D2C-088FF97FC03A}" srcOrd="0" destOrd="0" presId="urn:microsoft.com/office/officeart/2005/8/layout/cycle1"/>
    <dgm:cxn modelId="{5308EA41-02B7-4E14-8668-69ABDB1B72A1}" type="presOf" srcId="{B067F3D7-9712-4405-8A2E-7769FE0C38D7}" destId="{9311EFDE-027C-4072-8CB7-F96B776B40A6}" srcOrd="0" destOrd="0" presId="urn:microsoft.com/office/officeart/2005/8/layout/cycle1"/>
    <dgm:cxn modelId="{6BEE7256-D242-4C9B-814F-AE0DB402D596}" type="presOf" srcId="{755E58B0-E7D4-4444-B405-9F762CA7E054}" destId="{F93EA3DD-7A4C-4B00-985B-493917C77C2D}" srcOrd="0" destOrd="0" presId="urn:microsoft.com/office/officeart/2005/8/layout/cycle1"/>
    <dgm:cxn modelId="{A46F394D-2C13-4B75-993E-9DE4B0EFEBB7}" type="presOf" srcId="{91D345BB-979F-43B6-8869-95872C1AAFEF}" destId="{B227F739-FAB7-46D8-B3D4-4741C52B0886}" srcOrd="0" destOrd="0" presId="urn:microsoft.com/office/officeart/2005/8/layout/cycle1"/>
    <dgm:cxn modelId="{0837473E-CA4B-4CA6-8BC0-1BDC84CDE736}" type="presParOf" srcId="{C15600DE-DA5D-4C5F-9D2C-088FF97FC03A}" destId="{DBDC0C52-60DF-4698-A9C1-8D1F44144717}" srcOrd="0" destOrd="0" presId="urn:microsoft.com/office/officeart/2005/8/layout/cycle1"/>
    <dgm:cxn modelId="{0C0EC68B-4B12-4F39-9DB9-7582827990E9}" type="presParOf" srcId="{C15600DE-DA5D-4C5F-9D2C-088FF97FC03A}" destId="{6326325A-2A8B-4C1D-8DFD-9EA82D237F7E}" srcOrd="1" destOrd="0" presId="urn:microsoft.com/office/officeart/2005/8/layout/cycle1"/>
    <dgm:cxn modelId="{8B44714F-B374-4745-8D45-7BF63CC038E1}" type="presParOf" srcId="{C15600DE-DA5D-4C5F-9D2C-088FF97FC03A}" destId="{9311EFDE-027C-4072-8CB7-F96B776B40A6}" srcOrd="2" destOrd="0" presId="urn:microsoft.com/office/officeart/2005/8/layout/cycle1"/>
    <dgm:cxn modelId="{366039C0-060B-4329-B364-92252A6878AF}" type="presParOf" srcId="{C15600DE-DA5D-4C5F-9D2C-088FF97FC03A}" destId="{47D4FC1F-804F-41F0-B96E-2DAF58F539E1}" srcOrd="3" destOrd="0" presId="urn:microsoft.com/office/officeart/2005/8/layout/cycle1"/>
    <dgm:cxn modelId="{CB455220-A60C-4E33-9C76-3E65137C066C}" type="presParOf" srcId="{C15600DE-DA5D-4C5F-9D2C-088FF97FC03A}" destId="{AEC04E2D-2977-41D3-B998-D4A688A857A9}" srcOrd="4" destOrd="0" presId="urn:microsoft.com/office/officeart/2005/8/layout/cycle1"/>
    <dgm:cxn modelId="{E2ED07F2-A4BF-4864-8172-78017C4EFE4A}" type="presParOf" srcId="{C15600DE-DA5D-4C5F-9D2C-088FF97FC03A}" destId="{7CCB4182-2218-4C24-B088-0181AF2BC1CE}" srcOrd="5" destOrd="0" presId="urn:microsoft.com/office/officeart/2005/8/layout/cycle1"/>
    <dgm:cxn modelId="{E3677610-8E09-46E0-A207-B789007A081D}" type="presParOf" srcId="{C15600DE-DA5D-4C5F-9D2C-088FF97FC03A}" destId="{89B66984-817E-4A36-B096-92F08E9BED02}" srcOrd="6" destOrd="0" presId="urn:microsoft.com/office/officeart/2005/8/layout/cycle1"/>
    <dgm:cxn modelId="{6BD416BC-40DC-494D-B2D1-50F8E3C1203B}" type="presParOf" srcId="{C15600DE-DA5D-4C5F-9D2C-088FF97FC03A}" destId="{F4288D32-EA7A-41CE-9161-D7E5D3E12087}" srcOrd="7" destOrd="0" presId="urn:microsoft.com/office/officeart/2005/8/layout/cycle1"/>
    <dgm:cxn modelId="{5C84181B-78B2-443A-931C-C450A1BAA6D5}" type="presParOf" srcId="{C15600DE-DA5D-4C5F-9D2C-088FF97FC03A}" destId="{F93EA3DD-7A4C-4B00-985B-493917C77C2D}" srcOrd="8" destOrd="0" presId="urn:microsoft.com/office/officeart/2005/8/layout/cycle1"/>
    <dgm:cxn modelId="{450B2392-A975-48AB-ACB5-C447C39E3603}" type="presParOf" srcId="{C15600DE-DA5D-4C5F-9D2C-088FF97FC03A}" destId="{81BC9460-DC62-43FC-8D02-CA32E1CD9C32}" srcOrd="9" destOrd="0" presId="urn:microsoft.com/office/officeart/2005/8/layout/cycle1"/>
    <dgm:cxn modelId="{DF345350-007B-4CE3-978D-DA5B53885563}" type="presParOf" srcId="{C15600DE-DA5D-4C5F-9D2C-088FF97FC03A}" destId="{77FB9CFE-555D-4C7B-8023-873AC8806C0F}" srcOrd="10" destOrd="0" presId="urn:microsoft.com/office/officeart/2005/8/layout/cycle1"/>
    <dgm:cxn modelId="{EA0642EB-0572-4E87-A7B0-BDB2EE528FAA}" type="presParOf" srcId="{C15600DE-DA5D-4C5F-9D2C-088FF97FC03A}" destId="{B227F739-FAB7-46D8-B3D4-4741C52B0886}" srcOrd="11" destOrd="0" presId="urn:microsoft.com/office/officeart/2005/8/layout/cycle1"/>
    <dgm:cxn modelId="{76282028-8B87-4772-A54D-055B561CA4ED}" type="presParOf" srcId="{C15600DE-DA5D-4C5F-9D2C-088FF97FC03A}" destId="{EFDAFFB2-1526-4285-9C12-2F95B3FA872B}" srcOrd="12" destOrd="0" presId="urn:microsoft.com/office/officeart/2005/8/layout/cycle1"/>
    <dgm:cxn modelId="{5316038C-CFF9-4C6F-80DF-D7BD86654E46}" type="presParOf" srcId="{C15600DE-DA5D-4C5F-9D2C-088FF97FC03A}" destId="{2E112112-F4D4-4B81-AE2F-11D42CCF366F}" srcOrd="13" destOrd="0" presId="urn:microsoft.com/office/officeart/2005/8/layout/cycle1"/>
    <dgm:cxn modelId="{F1D24A71-B804-4318-AE39-22FD3AC9B902}" type="presParOf" srcId="{C15600DE-DA5D-4C5F-9D2C-088FF97FC03A}" destId="{044B35E6-B206-4B78-A6B7-A65F3895DE4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A9235-EBA4-49F4-8FB8-52A3F6E280EA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3273022C-78D5-4FF5-BB27-512FFF92C9EC}">
      <dgm:prSet phldrT="[Text]"/>
      <dgm:spPr/>
      <dgm:t>
        <a:bodyPr/>
        <a:lstStyle/>
        <a:p>
          <a:r>
            <a:rPr lang="en-US" dirty="0" smtClean="0"/>
            <a:t>Age 34</a:t>
          </a:r>
          <a:endParaRPr lang="en-US" dirty="0"/>
        </a:p>
      </dgm:t>
    </dgm:pt>
    <dgm:pt modelId="{1C9AF2A7-BDEF-4136-A6FC-1889D967629A}" type="parTrans" cxnId="{830C0915-1924-42E5-BF98-4C69D1E19A29}">
      <dgm:prSet/>
      <dgm:spPr/>
      <dgm:t>
        <a:bodyPr/>
        <a:lstStyle/>
        <a:p>
          <a:endParaRPr lang="en-US"/>
        </a:p>
      </dgm:t>
    </dgm:pt>
    <dgm:pt modelId="{B7CB85B5-3338-40DB-BA4F-FCA57E57D9C9}" type="sibTrans" cxnId="{830C0915-1924-42E5-BF98-4C69D1E19A29}">
      <dgm:prSet/>
      <dgm:spPr/>
      <dgm:t>
        <a:bodyPr/>
        <a:lstStyle/>
        <a:p>
          <a:endParaRPr lang="en-US"/>
        </a:p>
      </dgm:t>
    </dgm:pt>
    <dgm:pt modelId="{82D4B1CB-8B4F-4D5D-8E99-5EAFD98D01BB}">
      <dgm:prSet phldrT="[Text]"/>
      <dgm:spPr/>
      <dgm:t>
        <a:bodyPr/>
        <a:lstStyle/>
        <a:p>
          <a:r>
            <a:rPr lang="en-US" dirty="0" smtClean="0"/>
            <a:t>Smoker</a:t>
          </a:r>
          <a:endParaRPr lang="en-US" dirty="0"/>
        </a:p>
      </dgm:t>
    </dgm:pt>
    <dgm:pt modelId="{DA7E0F0A-DA87-4E9C-BD2A-E2067AF40BB6}" type="parTrans" cxnId="{F85E1240-CA16-4091-9F04-2A2813DA5B3C}">
      <dgm:prSet/>
      <dgm:spPr/>
      <dgm:t>
        <a:bodyPr/>
        <a:lstStyle/>
        <a:p>
          <a:endParaRPr lang="en-US"/>
        </a:p>
      </dgm:t>
    </dgm:pt>
    <dgm:pt modelId="{78A42184-4D81-4D40-8A32-5B44678AD1E7}" type="sibTrans" cxnId="{F85E1240-CA16-4091-9F04-2A2813DA5B3C}">
      <dgm:prSet/>
      <dgm:spPr/>
      <dgm:t>
        <a:bodyPr/>
        <a:lstStyle/>
        <a:p>
          <a:endParaRPr lang="en-US"/>
        </a:p>
      </dgm:t>
    </dgm:pt>
    <dgm:pt modelId="{D0DF1EA1-9E87-4507-AF6C-A66356F4D182}">
      <dgm:prSet phldrT="[Text]"/>
      <dgm:spPr/>
      <dgm:t>
        <a:bodyPr/>
        <a:lstStyle/>
        <a:p>
          <a:r>
            <a:rPr lang="en-US" dirty="0" smtClean="0"/>
            <a:t>14% risk of cardiovascular disease</a:t>
          </a:r>
          <a:endParaRPr lang="en-US" dirty="0"/>
        </a:p>
      </dgm:t>
    </dgm:pt>
    <dgm:pt modelId="{561EC3E9-F801-468F-B99E-46AE84327572}" type="parTrans" cxnId="{0DC7B34C-F51A-41B7-A093-698778DBCDAB}">
      <dgm:prSet/>
      <dgm:spPr/>
      <dgm:t>
        <a:bodyPr/>
        <a:lstStyle/>
        <a:p>
          <a:endParaRPr lang="en-US"/>
        </a:p>
      </dgm:t>
    </dgm:pt>
    <dgm:pt modelId="{E05B3CFA-4000-4EE6-857C-59F250039143}" type="sibTrans" cxnId="{0DC7B34C-F51A-41B7-A093-698778DBCDAB}">
      <dgm:prSet/>
      <dgm:spPr/>
      <dgm:t>
        <a:bodyPr/>
        <a:lstStyle/>
        <a:p>
          <a:endParaRPr lang="en-US"/>
        </a:p>
      </dgm:t>
    </dgm:pt>
    <dgm:pt modelId="{105AB7C9-25D4-4AB4-9D82-11BE0D9FB218}" type="pres">
      <dgm:prSet presAssocID="{303A9235-EBA4-49F4-8FB8-52A3F6E280EA}" presName="Name0" presStyleCnt="0">
        <dgm:presLayoutVars>
          <dgm:dir/>
          <dgm:resizeHandles val="exact"/>
        </dgm:presLayoutVars>
      </dgm:prSet>
      <dgm:spPr/>
    </dgm:pt>
    <dgm:pt modelId="{65BD1FFE-0061-4DFA-979F-F8E0A241FF1B}" type="pres">
      <dgm:prSet presAssocID="{303A9235-EBA4-49F4-8FB8-52A3F6E280EA}" presName="vNodes" presStyleCnt="0"/>
      <dgm:spPr/>
    </dgm:pt>
    <dgm:pt modelId="{3C514504-591B-4F09-9F9C-1CE8544C4A0F}" type="pres">
      <dgm:prSet presAssocID="{3273022C-78D5-4FF5-BB27-512FFF92C9EC}" presName="node" presStyleLbl="node1" presStyleIdx="0" presStyleCnt="3">
        <dgm:presLayoutVars>
          <dgm:bulletEnabled val="1"/>
        </dgm:presLayoutVars>
      </dgm:prSet>
      <dgm:spPr/>
    </dgm:pt>
    <dgm:pt modelId="{EA1D6C2F-323A-45C6-A981-24681E9E6AE5}" type="pres">
      <dgm:prSet presAssocID="{B7CB85B5-3338-40DB-BA4F-FCA57E57D9C9}" presName="spacerT" presStyleCnt="0"/>
      <dgm:spPr/>
    </dgm:pt>
    <dgm:pt modelId="{518E1177-9B53-48DC-B20E-2FC65A205193}" type="pres">
      <dgm:prSet presAssocID="{B7CB85B5-3338-40DB-BA4F-FCA57E57D9C9}" presName="sibTrans" presStyleLbl="sibTrans2D1" presStyleIdx="0" presStyleCnt="2"/>
      <dgm:spPr/>
    </dgm:pt>
    <dgm:pt modelId="{6E7D2270-6EFF-411F-95F3-1AA595768DB5}" type="pres">
      <dgm:prSet presAssocID="{B7CB85B5-3338-40DB-BA4F-FCA57E57D9C9}" presName="spacerB" presStyleCnt="0"/>
      <dgm:spPr/>
    </dgm:pt>
    <dgm:pt modelId="{92C0D47D-D5BD-4F33-822A-0E63CD894749}" type="pres">
      <dgm:prSet presAssocID="{82D4B1CB-8B4F-4D5D-8E99-5EAFD98D01BB}" presName="node" presStyleLbl="node1" presStyleIdx="1" presStyleCnt="3">
        <dgm:presLayoutVars>
          <dgm:bulletEnabled val="1"/>
        </dgm:presLayoutVars>
      </dgm:prSet>
      <dgm:spPr/>
    </dgm:pt>
    <dgm:pt modelId="{E47C9370-AD44-4C75-9F3A-A893450525DE}" type="pres">
      <dgm:prSet presAssocID="{303A9235-EBA4-49F4-8FB8-52A3F6E280EA}" presName="sibTransLast" presStyleLbl="sibTrans2D1" presStyleIdx="1" presStyleCnt="2"/>
      <dgm:spPr/>
    </dgm:pt>
    <dgm:pt modelId="{901882D7-B4DB-4F7A-A7E7-222B0ADD46FF}" type="pres">
      <dgm:prSet presAssocID="{303A9235-EBA4-49F4-8FB8-52A3F6E280EA}" presName="connectorText" presStyleLbl="sibTrans2D1" presStyleIdx="1" presStyleCnt="2"/>
      <dgm:spPr/>
    </dgm:pt>
    <dgm:pt modelId="{CF457D48-76FD-4FDA-B36A-04A634911986}" type="pres">
      <dgm:prSet presAssocID="{303A9235-EBA4-49F4-8FB8-52A3F6E280EA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2D534D-4AC1-468C-AFA2-F3A7BBCBD5B8}" type="presOf" srcId="{82D4B1CB-8B4F-4D5D-8E99-5EAFD98D01BB}" destId="{92C0D47D-D5BD-4F33-822A-0E63CD894749}" srcOrd="0" destOrd="0" presId="urn:microsoft.com/office/officeart/2005/8/layout/equation2"/>
    <dgm:cxn modelId="{CC216774-B1BD-4C8E-B2F0-F9999ADCF43D}" type="presOf" srcId="{3273022C-78D5-4FF5-BB27-512FFF92C9EC}" destId="{3C514504-591B-4F09-9F9C-1CE8544C4A0F}" srcOrd="0" destOrd="0" presId="urn:microsoft.com/office/officeart/2005/8/layout/equation2"/>
    <dgm:cxn modelId="{830C0915-1924-42E5-BF98-4C69D1E19A29}" srcId="{303A9235-EBA4-49F4-8FB8-52A3F6E280EA}" destId="{3273022C-78D5-4FF5-BB27-512FFF92C9EC}" srcOrd="0" destOrd="0" parTransId="{1C9AF2A7-BDEF-4136-A6FC-1889D967629A}" sibTransId="{B7CB85B5-3338-40DB-BA4F-FCA57E57D9C9}"/>
    <dgm:cxn modelId="{0DC7B34C-F51A-41B7-A093-698778DBCDAB}" srcId="{303A9235-EBA4-49F4-8FB8-52A3F6E280EA}" destId="{D0DF1EA1-9E87-4507-AF6C-A66356F4D182}" srcOrd="2" destOrd="0" parTransId="{561EC3E9-F801-468F-B99E-46AE84327572}" sibTransId="{E05B3CFA-4000-4EE6-857C-59F250039143}"/>
    <dgm:cxn modelId="{333C403B-0ECA-4E94-B703-A86FFF1CAE90}" type="presOf" srcId="{B7CB85B5-3338-40DB-BA4F-FCA57E57D9C9}" destId="{518E1177-9B53-48DC-B20E-2FC65A205193}" srcOrd="0" destOrd="0" presId="urn:microsoft.com/office/officeart/2005/8/layout/equation2"/>
    <dgm:cxn modelId="{4B590006-DA89-4102-8103-1F1EB8ED23B0}" type="presOf" srcId="{303A9235-EBA4-49F4-8FB8-52A3F6E280EA}" destId="{105AB7C9-25D4-4AB4-9D82-11BE0D9FB218}" srcOrd="0" destOrd="0" presId="urn:microsoft.com/office/officeart/2005/8/layout/equation2"/>
    <dgm:cxn modelId="{28884484-EFAA-40CE-90FC-F67C56FBB1ED}" type="presOf" srcId="{78A42184-4D81-4D40-8A32-5B44678AD1E7}" destId="{E47C9370-AD44-4C75-9F3A-A893450525DE}" srcOrd="0" destOrd="0" presId="urn:microsoft.com/office/officeart/2005/8/layout/equation2"/>
    <dgm:cxn modelId="{F85E1240-CA16-4091-9F04-2A2813DA5B3C}" srcId="{303A9235-EBA4-49F4-8FB8-52A3F6E280EA}" destId="{82D4B1CB-8B4F-4D5D-8E99-5EAFD98D01BB}" srcOrd="1" destOrd="0" parTransId="{DA7E0F0A-DA87-4E9C-BD2A-E2067AF40BB6}" sibTransId="{78A42184-4D81-4D40-8A32-5B44678AD1E7}"/>
    <dgm:cxn modelId="{FB01FE31-B3A6-453F-915D-0D61A8EDEEB5}" type="presOf" srcId="{D0DF1EA1-9E87-4507-AF6C-A66356F4D182}" destId="{CF457D48-76FD-4FDA-B36A-04A634911986}" srcOrd="0" destOrd="0" presId="urn:microsoft.com/office/officeart/2005/8/layout/equation2"/>
    <dgm:cxn modelId="{4B20FA3B-AC7C-4EB9-AAE7-165A081268AA}" type="presOf" srcId="{78A42184-4D81-4D40-8A32-5B44678AD1E7}" destId="{901882D7-B4DB-4F7A-A7E7-222B0ADD46FF}" srcOrd="1" destOrd="0" presId="urn:microsoft.com/office/officeart/2005/8/layout/equation2"/>
    <dgm:cxn modelId="{30219EA1-42CF-45B2-9671-32835F4F98B2}" type="presParOf" srcId="{105AB7C9-25D4-4AB4-9D82-11BE0D9FB218}" destId="{65BD1FFE-0061-4DFA-979F-F8E0A241FF1B}" srcOrd="0" destOrd="0" presId="urn:microsoft.com/office/officeart/2005/8/layout/equation2"/>
    <dgm:cxn modelId="{827B7785-009B-43C6-94B1-00FFE6775184}" type="presParOf" srcId="{65BD1FFE-0061-4DFA-979F-F8E0A241FF1B}" destId="{3C514504-591B-4F09-9F9C-1CE8544C4A0F}" srcOrd="0" destOrd="0" presId="urn:microsoft.com/office/officeart/2005/8/layout/equation2"/>
    <dgm:cxn modelId="{9D74FFF8-22A6-4F47-A27B-7D565CA2D715}" type="presParOf" srcId="{65BD1FFE-0061-4DFA-979F-F8E0A241FF1B}" destId="{EA1D6C2F-323A-45C6-A981-24681E9E6AE5}" srcOrd="1" destOrd="0" presId="urn:microsoft.com/office/officeart/2005/8/layout/equation2"/>
    <dgm:cxn modelId="{315593F8-EC5C-4127-B502-AC7B72E7AB8E}" type="presParOf" srcId="{65BD1FFE-0061-4DFA-979F-F8E0A241FF1B}" destId="{518E1177-9B53-48DC-B20E-2FC65A205193}" srcOrd="2" destOrd="0" presId="urn:microsoft.com/office/officeart/2005/8/layout/equation2"/>
    <dgm:cxn modelId="{F84C2215-C6D0-4579-9CD3-0DF5CD50EC2C}" type="presParOf" srcId="{65BD1FFE-0061-4DFA-979F-F8E0A241FF1B}" destId="{6E7D2270-6EFF-411F-95F3-1AA595768DB5}" srcOrd="3" destOrd="0" presId="urn:microsoft.com/office/officeart/2005/8/layout/equation2"/>
    <dgm:cxn modelId="{AEA4BCE5-B123-45A5-BBD5-B10DF2718627}" type="presParOf" srcId="{65BD1FFE-0061-4DFA-979F-F8E0A241FF1B}" destId="{92C0D47D-D5BD-4F33-822A-0E63CD894749}" srcOrd="4" destOrd="0" presId="urn:microsoft.com/office/officeart/2005/8/layout/equation2"/>
    <dgm:cxn modelId="{83B6E2F4-44D0-4C77-B9A0-AC9D9201F0B4}" type="presParOf" srcId="{105AB7C9-25D4-4AB4-9D82-11BE0D9FB218}" destId="{E47C9370-AD44-4C75-9F3A-A893450525DE}" srcOrd="1" destOrd="0" presId="urn:microsoft.com/office/officeart/2005/8/layout/equation2"/>
    <dgm:cxn modelId="{E2F23E05-C26A-4287-B0CC-254D5617B193}" type="presParOf" srcId="{E47C9370-AD44-4C75-9F3A-A893450525DE}" destId="{901882D7-B4DB-4F7A-A7E7-222B0ADD46FF}" srcOrd="0" destOrd="0" presId="urn:microsoft.com/office/officeart/2005/8/layout/equation2"/>
    <dgm:cxn modelId="{188ACCD7-535A-4825-8DAA-398FA9E68CF8}" type="presParOf" srcId="{105AB7C9-25D4-4AB4-9D82-11BE0D9FB218}" destId="{CF457D48-76FD-4FDA-B36A-04A63491198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3A9235-EBA4-49F4-8FB8-52A3F6E280EA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3273022C-78D5-4FF5-BB27-512FFF92C9EC}">
      <dgm:prSet phldrT="[Text]"/>
      <dgm:spPr/>
      <dgm:t>
        <a:bodyPr/>
        <a:lstStyle/>
        <a:p>
          <a:r>
            <a:rPr lang="en-US" dirty="0" smtClean="0"/>
            <a:t>Age 34</a:t>
          </a:r>
          <a:endParaRPr lang="en-US" dirty="0"/>
        </a:p>
      </dgm:t>
    </dgm:pt>
    <dgm:pt modelId="{1C9AF2A7-BDEF-4136-A6FC-1889D967629A}" type="parTrans" cxnId="{830C0915-1924-42E5-BF98-4C69D1E19A29}">
      <dgm:prSet/>
      <dgm:spPr/>
      <dgm:t>
        <a:bodyPr/>
        <a:lstStyle/>
        <a:p>
          <a:endParaRPr lang="en-US"/>
        </a:p>
      </dgm:t>
    </dgm:pt>
    <dgm:pt modelId="{B7CB85B5-3338-40DB-BA4F-FCA57E57D9C9}" type="sibTrans" cxnId="{830C0915-1924-42E5-BF98-4C69D1E19A29}">
      <dgm:prSet/>
      <dgm:spPr/>
      <dgm:t>
        <a:bodyPr/>
        <a:lstStyle/>
        <a:p>
          <a:endParaRPr lang="en-US"/>
        </a:p>
      </dgm:t>
    </dgm:pt>
    <dgm:pt modelId="{82D4B1CB-8B4F-4D5D-8E99-5EAFD98D01BB}">
      <dgm:prSet phldrT="[Text]"/>
      <dgm:spPr/>
      <dgm:t>
        <a:bodyPr/>
        <a:lstStyle/>
        <a:p>
          <a:r>
            <a:rPr lang="en-US" dirty="0" smtClean="0"/>
            <a:t>Stop smoking</a:t>
          </a:r>
          <a:endParaRPr lang="en-US" dirty="0"/>
        </a:p>
      </dgm:t>
    </dgm:pt>
    <dgm:pt modelId="{DA7E0F0A-DA87-4E9C-BD2A-E2067AF40BB6}" type="parTrans" cxnId="{F85E1240-CA16-4091-9F04-2A2813DA5B3C}">
      <dgm:prSet/>
      <dgm:spPr/>
      <dgm:t>
        <a:bodyPr/>
        <a:lstStyle/>
        <a:p>
          <a:endParaRPr lang="en-US"/>
        </a:p>
      </dgm:t>
    </dgm:pt>
    <dgm:pt modelId="{78A42184-4D81-4D40-8A32-5B44678AD1E7}" type="sibTrans" cxnId="{F85E1240-CA16-4091-9F04-2A2813DA5B3C}">
      <dgm:prSet/>
      <dgm:spPr/>
      <dgm:t>
        <a:bodyPr/>
        <a:lstStyle/>
        <a:p>
          <a:endParaRPr lang="en-US"/>
        </a:p>
      </dgm:t>
    </dgm:pt>
    <dgm:pt modelId="{D0DF1EA1-9E87-4507-AF6C-A66356F4D182}">
      <dgm:prSet phldrT="[Text]"/>
      <dgm:spPr/>
      <dgm:t>
        <a:bodyPr/>
        <a:lstStyle/>
        <a:p>
          <a:r>
            <a:rPr lang="en-US" dirty="0" smtClean="0"/>
            <a:t>8% risk of cardiovascular disease</a:t>
          </a:r>
          <a:endParaRPr lang="en-US" dirty="0"/>
        </a:p>
      </dgm:t>
    </dgm:pt>
    <dgm:pt modelId="{561EC3E9-F801-468F-B99E-46AE84327572}" type="parTrans" cxnId="{0DC7B34C-F51A-41B7-A093-698778DBCDAB}">
      <dgm:prSet/>
      <dgm:spPr/>
      <dgm:t>
        <a:bodyPr/>
        <a:lstStyle/>
        <a:p>
          <a:endParaRPr lang="en-US"/>
        </a:p>
      </dgm:t>
    </dgm:pt>
    <dgm:pt modelId="{E05B3CFA-4000-4EE6-857C-59F250039143}" type="sibTrans" cxnId="{0DC7B34C-F51A-41B7-A093-698778DBCDAB}">
      <dgm:prSet/>
      <dgm:spPr/>
      <dgm:t>
        <a:bodyPr/>
        <a:lstStyle/>
        <a:p>
          <a:endParaRPr lang="en-US"/>
        </a:p>
      </dgm:t>
    </dgm:pt>
    <dgm:pt modelId="{105AB7C9-25D4-4AB4-9D82-11BE0D9FB218}" type="pres">
      <dgm:prSet presAssocID="{303A9235-EBA4-49F4-8FB8-52A3F6E280EA}" presName="Name0" presStyleCnt="0">
        <dgm:presLayoutVars>
          <dgm:dir/>
          <dgm:resizeHandles val="exact"/>
        </dgm:presLayoutVars>
      </dgm:prSet>
      <dgm:spPr/>
    </dgm:pt>
    <dgm:pt modelId="{65BD1FFE-0061-4DFA-979F-F8E0A241FF1B}" type="pres">
      <dgm:prSet presAssocID="{303A9235-EBA4-49F4-8FB8-52A3F6E280EA}" presName="vNodes" presStyleCnt="0"/>
      <dgm:spPr/>
    </dgm:pt>
    <dgm:pt modelId="{3C514504-591B-4F09-9F9C-1CE8544C4A0F}" type="pres">
      <dgm:prSet presAssocID="{3273022C-78D5-4FF5-BB27-512FFF92C9EC}" presName="node" presStyleLbl="node1" presStyleIdx="0" presStyleCnt="3">
        <dgm:presLayoutVars>
          <dgm:bulletEnabled val="1"/>
        </dgm:presLayoutVars>
      </dgm:prSet>
      <dgm:spPr/>
    </dgm:pt>
    <dgm:pt modelId="{EA1D6C2F-323A-45C6-A981-24681E9E6AE5}" type="pres">
      <dgm:prSet presAssocID="{B7CB85B5-3338-40DB-BA4F-FCA57E57D9C9}" presName="spacerT" presStyleCnt="0"/>
      <dgm:spPr/>
    </dgm:pt>
    <dgm:pt modelId="{518E1177-9B53-48DC-B20E-2FC65A205193}" type="pres">
      <dgm:prSet presAssocID="{B7CB85B5-3338-40DB-BA4F-FCA57E57D9C9}" presName="sibTrans" presStyleLbl="sibTrans2D1" presStyleIdx="0" presStyleCnt="2"/>
      <dgm:spPr/>
    </dgm:pt>
    <dgm:pt modelId="{6E7D2270-6EFF-411F-95F3-1AA595768DB5}" type="pres">
      <dgm:prSet presAssocID="{B7CB85B5-3338-40DB-BA4F-FCA57E57D9C9}" presName="spacerB" presStyleCnt="0"/>
      <dgm:spPr/>
    </dgm:pt>
    <dgm:pt modelId="{92C0D47D-D5BD-4F33-822A-0E63CD894749}" type="pres">
      <dgm:prSet presAssocID="{82D4B1CB-8B4F-4D5D-8E99-5EAFD98D01BB}" presName="node" presStyleLbl="node1" presStyleIdx="1" presStyleCnt="3">
        <dgm:presLayoutVars>
          <dgm:bulletEnabled val="1"/>
        </dgm:presLayoutVars>
      </dgm:prSet>
      <dgm:spPr/>
    </dgm:pt>
    <dgm:pt modelId="{E47C9370-AD44-4C75-9F3A-A893450525DE}" type="pres">
      <dgm:prSet presAssocID="{303A9235-EBA4-49F4-8FB8-52A3F6E280EA}" presName="sibTransLast" presStyleLbl="sibTrans2D1" presStyleIdx="1" presStyleCnt="2"/>
      <dgm:spPr/>
    </dgm:pt>
    <dgm:pt modelId="{901882D7-B4DB-4F7A-A7E7-222B0ADD46FF}" type="pres">
      <dgm:prSet presAssocID="{303A9235-EBA4-49F4-8FB8-52A3F6E280EA}" presName="connectorText" presStyleLbl="sibTrans2D1" presStyleIdx="1" presStyleCnt="2"/>
      <dgm:spPr/>
    </dgm:pt>
    <dgm:pt modelId="{CF457D48-76FD-4FDA-B36A-04A634911986}" type="pres">
      <dgm:prSet presAssocID="{303A9235-EBA4-49F4-8FB8-52A3F6E280EA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2D534D-4AC1-468C-AFA2-F3A7BBCBD5B8}" type="presOf" srcId="{82D4B1CB-8B4F-4D5D-8E99-5EAFD98D01BB}" destId="{92C0D47D-D5BD-4F33-822A-0E63CD894749}" srcOrd="0" destOrd="0" presId="urn:microsoft.com/office/officeart/2005/8/layout/equation2"/>
    <dgm:cxn modelId="{CC216774-B1BD-4C8E-B2F0-F9999ADCF43D}" type="presOf" srcId="{3273022C-78D5-4FF5-BB27-512FFF92C9EC}" destId="{3C514504-591B-4F09-9F9C-1CE8544C4A0F}" srcOrd="0" destOrd="0" presId="urn:microsoft.com/office/officeart/2005/8/layout/equation2"/>
    <dgm:cxn modelId="{830C0915-1924-42E5-BF98-4C69D1E19A29}" srcId="{303A9235-EBA4-49F4-8FB8-52A3F6E280EA}" destId="{3273022C-78D5-4FF5-BB27-512FFF92C9EC}" srcOrd="0" destOrd="0" parTransId="{1C9AF2A7-BDEF-4136-A6FC-1889D967629A}" sibTransId="{B7CB85B5-3338-40DB-BA4F-FCA57E57D9C9}"/>
    <dgm:cxn modelId="{0DC7B34C-F51A-41B7-A093-698778DBCDAB}" srcId="{303A9235-EBA4-49F4-8FB8-52A3F6E280EA}" destId="{D0DF1EA1-9E87-4507-AF6C-A66356F4D182}" srcOrd="2" destOrd="0" parTransId="{561EC3E9-F801-468F-B99E-46AE84327572}" sibTransId="{E05B3CFA-4000-4EE6-857C-59F250039143}"/>
    <dgm:cxn modelId="{333C403B-0ECA-4E94-B703-A86FFF1CAE90}" type="presOf" srcId="{B7CB85B5-3338-40DB-BA4F-FCA57E57D9C9}" destId="{518E1177-9B53-48DC-B20E-2FC65A205193}" srcOrd="0" destOrd="0" presId="urn:microsoft.com/office/officeart/2005/8/layout/equation2"/>
    <dgm:cxn modelId="{4B590006-DA89-4102-8103-1F1EB8ED23B0}" type="presOf" srcId="{303A9235-EBA4-49F4-8FB8-52A3F6E280EA}" destId="{105AB7C9-25D4-4AB4-9D82-11BE0D9FB218}" srcOrd="0" destOrd="0" presId="urn:microsoft.com/office/officeart/2005/8/layout/equation2"/>
    <dgm:cxn modelId="{28884484-EFAA-40CE-90FC-F67C56FBB1ED}" type="presOf" srcId="{78A42184-4D81-4D40-8A32-5B44678AD1E7}" destId="{E47C9370-AD44-4C75-9F3A-A893450525DE}" srcOrd="0" destOrd="0" presId="urn:microsoft.com/office/officeart/2005/8/layout/equation2"/>
    <dgm:cxn modelId="{F85E1240-CA16-4091-9F04-2A2813DA5B3C}" srcId="{303A9235-EBA4-49F4-8FB8-52A3F6E280EA}" destId="{82D4B1CB-8B4F-4D5D-8E99-5EAFD98D01BB}" srcOrd="1" destOrd="0" parTransId="{DA7E0F0A-DA87-4E9C-BD2A-E2067AF40BB6}" sibTransId="{78A42184-4D81-4D40-8A32-5B44678AD1E7}"/>
    <dgm:cxn modelId="{FB01FE31-B3A6-453F-915D-0D61A8EDEEB5}" type="presOf" srcId="{D0DF1EA1-9E87-4507-AF6C-A66356F4D182}" destId="{CF457D48-76FD-4FDA-B36A-04A634911986}" srcOrd="0" destOrd="0" presId="urn:microsoft.com/office/officeart/2005/8/layout/equation2"/>
    <dgm:cxn modelId="{4B20FA3B-AC7C-4EB9-AAE7-165A081268AA}" type="presOf" srcId="{78A42184-4D81-4D40-8A32-5B44678AD1E7}" destId="{901882D7-B4DB-4F7A-A7E7-222B0ADD46FF}" srcOrd="1" destOrd="0" presId="urn:microsoft.com/office/officeart/2005/8/layout/equation2"/>
    <dgm:cxn modelId="{30219EA1-42CF-45B2-9671-32835F4F98B2}" type="presParOf" srcId="{105AB7C9-25D4-4AB4-9D82-11BE0D9FB218}" destId="{65BD1FFE-0061-4DFA-979F-F8E0A241FF1B}" srcOrd="0" destOrd="0" presId="urn:microsoft.com/office/officeart/2005/8/layout/equation2"/>
    <dgm:cxn modelId="{827B7785-009B-43C6-94B1-00FFE6775184}" type="presParOf" srcId="{65BD1FFE-0061-4DFA-979F-F8E0A241FF1B}" destId="{3C514504-591B-4F09-9F9C-1CE8544C4A0F}" srcOrd="0" destOrd="0" presId="urn:microsoft.com/office/officeart/2005/8/layout/equation2"/>
    <dgm:cxn modelId="{9D74FFF8-22A6-4F47-A27B-7D565CA2D715}" type="presParOf" srcId="{65BD1FFE-0061-4DFA-979F-F8E0A241FF1B}" destId="{EA1D6C2F-323A-45C6-A981-24681E9E6AE5}" srcOrd="1" destOrd="0" presId="urn:microsoft.com/office/officeart/2005/8/layout/equation2"/>
    <dgm:cxn modelId="{315593F8-EC5C-4127-B502-AC7B72E7AB8E}" type="presParOf" srcId="{65BD1FFE-0061-4DFA-979F-F8E0A241FF1B}" destId="{518E1177-9B53-48DC-B20E-2FC65A205193}" srcOrd="2" destOrd="0" presId="urn:microsoft.com/office/officeart/2005/8/layout/equation2"/>
    <dgm:cxn modelId="{F84C2215-C6D0-4579-9CD3-0DF5CD50EC2C}" type="presParOf" srcId="{65BD1FFE-0061-4DFA-979F-F8E0A241FF1B}" destId="{6E7D2270-6EFF-411F-95F3-1AA595768DB5}" srcOrd="3" destOrd="0" presId="urn:microsoft.com/office/officeart/2005/8/layout/equation2"/>
    <dgm:cxn modelId="{AEA4BCE5-B123-45A5-BBD5-B10DF2718627}" type="presParOf" srcId="{65BD1FFE-0061-4DFA-979F-F8E0A241FF1B}" destId="{92C0D47D-D5BD-4F33-822A-0E63CD894749}" srcOrd="4" destOrd="0" presId="urn:microsoft.com/office/officeart/2005/8/layout/equation2"/>
    <dgm:cxn modelId="{83B6E2F4-44D0-4C77-B9A0-AC9D9201F0B4}" type="presParOf" srcId="{105AB7C9-25D4-4AB4-9D82-11BE0D9FB218}" destId="{E47C9370-AD44-4C75-9F3A-A893450525DE}" srcOrd="1" destOrd="0" presId="urn:microsoft.com/office/officeart/2005/8/layout/equation2"/>
    <dgm:cxn modelId="{E2F23E05-C26A-4287-B0CC-254D5617B193}" type="presParOf" srcId="{E47C9370-AD44-4C75-9F3A-A893450525DE}" destId="{901882D7-B4DB-4F7A-A7E7-222B0ADD46FF}" srcOrd="0" destOrd="0" presId="urn:microsoft.com/office/officeart/2005/8/layout/equation2"/>
    <dgm:cxn modelId="{188ACCD7-535A-4825-8DAA-398FA9E68CF8}" type="presParOf" srcId="{105AB7C9-25D4-4AB4-9D82-11BE0D9FB218}" destId="{CF457D48-76FD-4FDA-B36A-04A63491198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6325A-2A8B-4C1D-8DFD-9EA82D237F7E}">
      <dsp:nvSpPr>
        <dsp:cNvPr id="0" name=""/>
        <dsp:cNvSpPr/>
      </dsp:nvSpPr>
      <dsp:spPr>
        <a:xfrm>
          <a:off x="3810410" y="31716"/>
          <a:ext cx="1087856" cy="108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Interpret</a:t>
          </a:r>
        </a:p>
      </dsp:txBody>
      <dsp:txXfrm>
        <a:off x="3810410" y="31716"/>
        <a:ext cx="1087856" cy="1087856"/>
      </dsp:txXfrm>
    </dsp:sp>
    <dsp:sp modelId="{9311EFDE-027C-4072-8CB7-F96B776B40A6}">
      <dsp:nvSpPr>
        <dsp:cNvPr id="0" name=""/>
        <dsp:cNvSpPr/>
      </dsp:nvSpPr>
      <dsp:spPr>
        <a:xfrm>
          <a:off x="1251825" y="298"/>
          <a:ext cx="4078123" cy="4078123"/>
        </a:xfrm>
        <a:prstGeom prst="circularArrow">
          <a:avLst>
            <a:gd name="adj1" fmla="val 5202"/>
            <a:gd name="adj2" fmla="val 336026"/>
            <a:gd name="adj3" fmla="val 21292782"/>
            <a:gd name="adj4" fmla="val 19766642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04E2D-2977-41D3-B998-D4A688A857A9}">
      <dsp:nvSpPr>
        <dsp:cNvPr id="0" name=""/>
        <dsp:cNvSpPr/>
      </dsp:nvSpPr>
      <dsp:spPr>
        <a:xfrm>
          <a:off x="4467660" y="2054522"/>
          <a:ext cx="1087856" cy="108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Feedback</a:t>
          </a:r>
        </a:p>
      </dsp:txBody>
      <dsp:txXfrm>
        <a:off x="4467660" y="2054522"/>
        <a:ext cx="1087856" cy="1087856"/>
      </dsp:txXfrm>
    </dsp:sp>
    <dsp:sp modelId="{7CCB4182-2218-4C24-B088-0181AF2BC1CE}">
      <dsp:nvSpPr>
        <dsp:cNvPr id="0" name=""/>
        <dsp:cNvSpPr/>
      </dsp:nvSpPr>
      <dsp:spPr>
        <a:xfrm>
          <a:off x="1251825" y="298"/>
          <a:ext cx="4078123" cy="4078123"/>
        </a:xfrm>
        <a:prstGeom prst="circularArrow">
          <a:avLst>
            <a:gd name="adj1" fmla="val 5202"/>
            <a:gd name="adj2" fmla="val 336026"/>
            <a:gd name="adj3" fmla="val 4014222"/>
            <a:gd name="adj4" fmla="val 2253870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88D32-EA7A-41CE-9161-D7E5D3E12087}">
      <dsp:nvSpPr>
        <dsp:cNvPr id="0" name=""/>
        <dsp:cNvSpPr/>
      </dsp:nvSpPr>
      <dsp:spPr>
        <a:xfrm>
          <a:off x="2746959" y="3304684"/>
          <a:ext cx="1087856" cy="108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Change</a:t>
          </a:r>
        </a:p>
      </dsp:txBody>
      <dsp:txXfrm>
        <a:off x="2746959" y="3304684"/>
        <a:ext cx="1087856" cy="1087856"/>
      </dsp:txXfrm>
    </dsp:sp>
    <dsp:sp modelId="{F93EA3DD-7A4C-4B00-985B-493917C77C2D}">
      <dsp:nvSpPr>
        <dsp:cNvPr id="0" name=""/>
        <dsp:cNvSpPr/>
      </dsp:nvSpPr>
      <dsp:spPr>
        <a:xfrm>
          <a:off x="1251825" y="298"/>
          <a:ext cx="4078123" cy="4078123"/>
        </a:xfrm>
        <a:prstGeom prst="circularArrow">
          <a:avLst>
            <a:gd name="adj1" fmla="val 5202"/>
            <a:gd name="adj2" fmla="val 336026"/>
            <a:gd name="adj3" fmla="val 8210104"/>
            <a:gd name="adj4" fmla="val 6449753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B9CFE-555D-4C7B-8023-873AC8806C0F}">
      <dsp:nvSpPr>
        <dsp:cNvPr id="0" name=""/>
        <dsp:cNvSpPr/>
      </dsp:nvSpPr>
      <dsp:spPr>
        <a:xfrm>
          <a:off x="1026257" y="2054522"/>
          <a:ext cx="1087856" cy="108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Assemble</a:t>
          </a:r>
        </a:p>
      </dsp:txBody>
      <dsp:txXfrm>
        <a:off x="1026257" y="2054522"/>
        <a:ext cx="1087856" cy="1087856"/>
      </dsp:txXfrm>
    </dsp:sp>
    <dsp:sp modelId="{B227F739-FAB7-46D8-B3D4-4741C52B0886}">
      <dsp:nvSpPr>
        <dsp:cNvPr id="0" name=""/>
        <dsp:cNvSpPr/>
      </dsp:nvSpPr>
      <dsp:spPr>
        <a:xfrm>
          <a:off x="1251825" y="298"/>
          <a:ext cx="4078123" cy="4078123"/>
        </a:xfrm>
        <a:prstGeom prst="circularArrow">
          <a:avLst>
            <a:gd name="adj1" fmla="val 5202"/>
            <a:gd name="adj2" fmla="val 336026"/>
            <a:gd name="adj3" fmla="val 12297332"/>
            <a:gd name="adj4" fmla="val 10771192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12112-F4D4-4B81-AE2F-11D42CCF366F}">
      <dsp:nvSpPr>
        <dsp:cNvPr id="0" name=""/>
        <dsp:cNvSpPr/>
      </dsp:nvSpPr>
      <dsp:spPr>
        <a:xfrm>
          <a:off x="1683507" y="31716"/>
          <a:ext cx="1087856" cy="108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Analyse</a:t>
          </a:r>
        </a:p>
      </dsp:txBody>
      <dsp:txXfrm>
        <a:off x="1683507" y="31716"/>
        <a:ext cx="1087856" cy="1087856"/>
      </dsp:txXfrm>
    </dsp:sp>
    <dsp:sp modelId="{044B35E6-B206-4B78-A6B7-A65F3895DE41}">
      <dsp:nvSpPr>
        <dsp:cNvPr id="0" name=""/>
        <dsp:cNvSpPr/>
      </dsp:nvSpPr>
      <dsp:spPr>
        <a:xfrm>
          <a:off x="1251825" y="298"/>
          <a:ext cx="4078123" cy="4078123"/>
        </a:xfrm>
        <a:prstGeom prst="circularArrow">
          <a:avLst>
            <a:gd name="adj1" fmla="val 5202"/>
            <a:gd name="adj2" fmla="val 336026"/>
            <a:gd name="adj3" fmla="val 16865212"/>
            <a:gd name="adj4" fmla="val 15198762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14504-591B-4F09-9F9C-1CE8544C4A0F}">
      <dsp:nvSpPr>
        <dsp:cNvPr id="0" name=""/>
        <dsp:cNvSpPr/>
      </dsp:nvSpPr>
      <dsp:spPr>
        <a:xfrm>
          <a:off x="728016" y="1504"/>
          <a:ext cx="941972" cy="9419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Age 34</a:t>
          </a:r>
          <a:endParaRPr lang="en-US" sz="1600" kern="1200" dirty="0"/>
        </a:p>
      </dsp:txBody>
      <dsp:txXfrm>
        <a:off x="865965" y="139453"/>
        <a:ext cx="666074" cy="666074"/>
      </dsp:txXfrm>
    </dsp:sp>
    <dsp:sp modelId="{518E1177-9B53-48DC-B20E-2FC65A205193}">
      <dsp:nvSpPr>
        <dsp:cNvPr id="0" name=""/>
        <dsp:cNvSpPr/>
      </dsp:nvSpPr>
      <dsp:spPr>
        <a:xfrm>
          <a:off x="925831" y="1019965"/>
          <a:ext cx="546344" cy="54634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998249" y="1228887"/>
        <a:ext cx="401508" cy="128500"/>
      </dsp:txXfrm>
    </dsp:sp>
    <dsp:sp modelId="{92C0D47D-D5BD-4F33-822A-0E63CD894749}">
      <dsp:nvSpPr>
        <dsp:cNvPr id="0" name=""/>
        <dsp:cNvSpPr/>
      </dsp:nvSpPr>
      <dsp:spPr>
        <a:xfrm>
          <a:off x="728016" y="1642797"/>
          <a:ext cx="941972" cy="9419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Smoker</a:t>
          </a:r>
          <a:endParaRPr lang="en-US" sz="1600" kern="1200" dirty="0"/>
        </a:p>
      </dsp:txBody>
      <dsp:txXfrm>
        <a:off x="865965" y="1780746"/>
        <a:ext cx="666074" cy="666074"/>
      </dsp:txXfrm>
    </dsp:sp>
    <dsp:sp modelId="{E47C9370-AD44-4C75-9F3A-A893450525DE}">
      <dsp:nvSpPr>
        <dsp:cNvPr id="0" name=""/>
        <dsp:cNvSpPr/>
      </dsp:nvSpPr>
      <dsp:spPr>
        <a:xfrm>
          <a:off x="1811285" y="1117930"/>
          <a:ext cx="299547" cy="350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811285" y="1188013"/>
        <a:ext cx="209683" cy="210247"/>
      </dsp:txXfrm>
    </dsp:sp>
    <dsp:sp modelId="{CF457D48-76FD-4FDA-B36A-04A634911986}">
      <dsp:nvSpPr>
        <dsp:cNvPr id="0" name=""/>
        <dsp:cNvSpPr/>
      </dsp:nvSpPr>
      <dsp:spPr>
        <a:xfrm>
          <a:off x="2235172" y="351164"/>
          <a:ext cx="1883945" cy="18839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14% risk of cardiovascular disease</a:t>
          </a:r>
          <a:endParaRPr lang="en-US" sz="1700" kern="1200" dirty="0"/>
        </a:p>
      </dsp:txBody>
      <dsp:txXfrm>
        <a:off x="2511069" y="627061"/>
        <a:ext cx="1332151" cy="1332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14504-591B-4F09-9F9C-1CE8544C4A0F}">
      <dsp:nvSpPr>
        <dsp:cNvPr id="0" name=""/>
        <dsp:cNvSpPr/>
      </dsp:nvSpPr>
      <dsp:spPr>
        <a:xfrm>
          <a:off x="765109" y="1508"/>
          <a:ext cx="941969" cy="9419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Age 34</a:t>
          </a:r>
          <a:endParaRPr lang="en-US" sz="1400" kern="1200" dirty="0"/>
        </a:p>
      </dsp:txBody>
      <dsp:txXfrm>
        <a:off x="903057" y="139456"/>
        <a:ext cx="666073" cy="666073"/>
      </dsp:txXfrm>
    </dsp:sp>
    <dsp:sp modelId="{518E1177-9B53-48DC-B20E-2FC65A205193}">
      <dsp:nvSpPr>
        <dsp:cNvPr id="0" name=""/>
        <dsp:cNvSpPr/>
      </dsp:nvSpPr>
      <dsp:spPr>
        <a:xfrm>
          <a:off x="962923" y="1019965"/>
          <a:ext cx="546342" cy="54634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35341" y="1228886"/>
        <a:ext cx="401506" cy="128500"/>
      </dsp:txXfrm>
    </dsp:sp>
    <dsp:sp modelId="{92C0D47D-D5BD-4F33-822A-0E63CD894749}">
      <dsp:nvSpPr>
        <dsp:cNvPr id="0" name=""/>
        <dsp:cNvSpPr/>
      </dsp:nvSpPr>
      <dsp:spPr>
        <a:xfrm>
          <a:off x="765109" y="1642796"/>
          <a:ext cx="941969" cy="9419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Stop smoking</a:t>
          </a:r>
          <a:endParaRPr lang="en-US" sz="1400" kern="1200" dirty="0"/>
        </a:p>
      </dsp:txBody>
      <dsp:txXfrm>
        <a:off x="903057" y="1780744"/>
        <a:ext cx="666073" cy="666073"/>
      </dsp:txXfrm>
    </dsp:sp>
    <dsp:sp modelId="{E47C9370-AD44-4C75-9F3A-A893450525DE}">
      <dsp:nvSpPr>
        <dsp:cNvPr id="0" name=""/>
        <dsp:cNvSpPr/>
      </dsp:nvSpPr>
      <dsp:spPr>
        <a:xfrm>
          <a:off x="1848374" y="1117930"/>
          <a:ext cx="299546" cy="350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48374" y="1188012"/>
        <a:ext cx="209682" cy="210248"/>
      </dsp:txXfrm>
    </dsp:sp>
    <dsp:sp modelId="{CF457D48-76FD-4FDA-B36A-04A634911986}">
      <dsp:nvSpPr>
        <dsp:cNvPr id="0" name=""/>
        <dsp:cNvSpPr/>
      </dsp:nvSpPr>
      <dsp:spPr>
        <a:xfrm>
          <a:off x="2272261" y="351167"/>
          <a:ext cx="1883938" cy="1883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8% risk of cardiovascular disease</a:t>
          </a:r>
          <a:endParaRPr lang="en-US" sz="1700" kern="1200" dirty="0"/>
        </a:p>
      </dsp:txBody>
      <dsp:txXfrm>
        <a:off x="2548157" y="627063"/>
        <a:ext cx="1332146" cy="1332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41478-066E-4B25-A5E0-9FAE844E0019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4BB1A-3390-4598-804B-8D70CFE9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0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41BE-C56D-490F-951F-99988D1EF7F8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AA2A9-7A45-43C3-8C88-3BFAD606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7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0625" y="1243013"/>
            <a:ext cx="4476750" cy="3357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0B329-C929-49BB-AE83-28E9720CF463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82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Briefly</a:t>
            </a:r>
            <a:r>
              <a:rPr lang="en-GB" baseline="0" dirty="0"/>
              <a:t> describe each </a:t>
            </a:r>
            <a:r>
              <a:rPr lang="en-GB" baseline="0" dirty="0" err="1"/>
              <a:t>metho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07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Restricted in time to talk through these – but essentially make the point that there are</a:t>
            </a:r>
            <a:r>
              <a:rPr lang="en-GB" baseline="0" dirty="0"/>
              <a:t> a lot of methods that could be used to develop longitudinal CPMs, but they very rarely are. This wide choice means that it should be possible to find a method to suit most practical applications – Lucy’s review will help such identification.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9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Informative measurement – inverse of missing data?</a:t>
            </a:r>
          </a:p>
          <a:p>
            <a:endParaRPr lang="en-GB" dirty="0"/>
          </a:p>
          <a:p>
            <a:r>
              <a:rPr lang="en-GB" dirty="0"/>
              <a:t>If no (or too few) measurements in defined interval – exclude (selection bias) or treat as missing</a:t>
            </a:r>
          </a:p>
          <a:p>
            <a:endParaRPr lang="en-GB" dirty="0"/>
          </a:p>
          <a:p>
            <a:r>
              <a:rPr lang="en-GB" dirty="0"/>
              <a:t>Informative measurement a.k.a. observation process or visiting process.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A2A9-7A45-43C3-8C88-3BFAD606E14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2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AB4-F6FC-429F-872E-2F2754708652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9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9CAE-ABD6-4628-BB88-1B95A97D41D8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0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5818-3815-4F27-8659-9E2158D518A6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67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arr connections2.jp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-1"/>
            <a:ext cx="6221360" cy="38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434-FD80-40F6-980C-39E3FCEFE790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C470-F194-4118-9C8C-4D3644DD6715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1742" y="50973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70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0B06-3864-4771-853A-188A7512403A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4528-2DA0-4D48-8350-E53618C38559}" type="datetime1">
              <a:rPr lang="en-GB" smtClean="0"/>
              <a:t>25/08/2019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8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6AEB-F62D-461F-97BD-9C65592DCC90}" type="datetime1">
              <a:rPr lang="en-GB" smtClean="0"/>
              <a:t>25/08/2019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1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118F-80F2-44FA-BFFB-00476F503982}" type="datetime1">
              <a:rPr lang="en-GB" smtClean="0"/>
              <a:t>25/08/2019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5" descr="TAB_col_white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193" y="83814"/>
            <a:ext cx="2326946" cy="9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08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13A1D07-0C4C-45B8-A53C-B3CF926B9226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9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CD2B-EA7D-4D09-B5BA-31ED5AC267D0}" type="datetime1">
              <a:rPr lang="en-GB" smtClean="0"/>
              <a:t>25/08/2019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 dirty="0"/>
              <a:t>Dr Glen Martin, University of Manchester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D4F3-DEE7-4381-9D47-F89EFBA9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97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55878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DE0A45-EB33-4104-B9CE-25AEA2244B64}" type="datetime1">
              <a:rPr lang="en-GB" smtClean="0"/>
              <a:t>25/08/2019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Dr Glen Martin, University of Manchester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TAB_col_white_background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714" y="51419"/>
            <a:ext cx="2534425" cy="108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2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Advanced Topics in Clinical Prediction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cap="none" dirty="0"/>
              <a:t>Dr Glen Martin/ Prof Niels Peek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Drift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528" y="594359"/>
            <a:ext cx="4382565" cy="530273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29" y="2926080"/>
            <a:ext cx="2851842" cy="3359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prstClr val="white"/>
                </a:solidFill>
              </a:rPr>
              <a:t>Calibration drift: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prstClr val="white"/>
                </a:solidFill>
              </a:rPr>
              <a:t>Typical of many</a:t>
            </a:r>
            <a:br>
              <a:rPr lang="en-GB" sz="1600" dirty="0">
                <a:solidFill>
                  <a:prstClr val="white"/>
                </a:solidFill>
              </a:rPr>
            </a:br>
            <a:r>
              <a:rPr lang="en-GB" sz="1600" dirty="0">
                <a:solidFill>
                  <a:prstClr val="white"/>
                </a:solidFill>
              </a:rPr>
              <a:t>published models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prstClr val="white"/>
              </a:solidFill>
            </a:endParaRP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prstClr val="white"/>
                </a:solidFill>
              </a:rPr>
              <a:t>Academia rewards publishing papers on the same topic every 10y or so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prstClr val="white"/>
              </a:solidFill>
            </a:endParaRP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prstClr val="white"/>
                </a:solidFill>
              </a:rPr>
              <a:t>The law now sees algorithms as medical devices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prstClr val="white"/>
                </a:solidFill>
              </a:rPr>
              <a:t>(EU Directive 2007/47)</a:t>
            </a:r>
          </a:p>
        </p:txBody>
      </p:sp>
      <p:sp>
        <p:nvSpPr>
          <p:cNvPr id="9" name="Text Box 77"/>
          <p:cNvSpPr txBox="1">
            <a:spLocks noChangeArrowheads="1"/>
          </p:cNvSpPr>
          <p:nvPr/>
        </p:nvSpPr>
        <p:spPr bwMode="auto">
          <a:xfrm>
            <a:off x="5050377" y="5901442"/>
            <a:ext cx="35225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514350" fontAlgn="base">
              <a:spcBef>
                <a:spcPct val="50000"/>
              </a:spcBef>
              <a:spcAft>
                <a:spcPct val="0"/>
              </a:spcAft>
            </a:pPr>
            <a:r>
              <a:rPr lang="en-GB" sz="1200" dirty="0">
                <a:latin typeface="Verdana" pitchFamily="34" charset="0"/>
                <a:cs typeface="Arial" pitchFamily="34" charset="0"/>
              </a:rPr>
              <a:t>From G. Hickey &amp; B. Bridgewater</a:t>
            </a:r>
          </a:p>
        </p:txBody>
      </p:sp>
    </p:spTree>
    <p:extLst>
      <p:ext uri="{BB962C8B-B14F-4D97-AF65-F5344CB8AC3E}">
        <p14:creationId xmlns:p14="http://schemas.microsoft.com/office/powerpoint/2010/main" val="29961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64" y="1466662"/>
            <a:ext cx="2171136" cy="2409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6258990" cy="1400530"/>
          </a:xfrm>
        </p:spPr>
        <p:txBody>
          <a:bodyPr/>
          <a:lstStyle/>
          <a:p>
            <a:r>
              <a:rPr lang="en-GB" dirty="0"/>
              <a:t>Opportunity: CPMs that “learn”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2262475"/>
            <a:ext cx="6258990" cy="4195481"/>
          </a:xfrm>
        </p:spPr>
        <p:txBody>
          <a:bodyPr>
            <a:normAutofit/>
          </a:bodyPr>
          <a:lstStyle/>
          <a:p>
            <a:r>
              <a:rPr lang="en-GB" dirty="0"/>
              <a:t>The Learning Health Systems (LHS) concept changes the way we look at knowledge, evidence and models</a:t>
            </a:r>
          </a:p>
          <a:p>
            <a:r>
              <a:rPr lang="en-GB" dirty="0"/>
              <a:t>Models should be updated whenever new data becomes available</a:t>
            </a:r>
          </a:p>
          <a:p>
            <a:r>
              <a:rPr lang="en-GB" dirty="0"/>
              <a:t>This leads to new notations of “</a:t>
            </a:r>
            <a:r>
              <a:rPr lang="en-GB" b="1" u="sng" dirty="0"/>
              <a:t>model</a:t>
            </a:r>
            <a:r>
              <a:rPr lang="en-GB" dirty="0"/>
              <a:t>” and “</a:t>
            </a:r>
            <a:r>
              <a:rPr lang="en-GB" b="1" u="sng" dirty="0"/>
              <a:t>model validity</a:t>
            </a:r>
            <a:r>
              <a:rPr lang="en-GB" dirty="0"/>
              <a:t>”</a:t>
            </a:r>
          </a:p>
          <a:p>
            <a:r>
              <a:rPr lang="en-GB" dirty="0"/>
              <a:t>Dynamic prediction models</a:t>
            </a:r>
          </a:p>
          <a:p>
            <a:pPr lvl="1"/>
            <a:r>
              <a:rPr lang="en-GB" dirty="0"/>
              <a:t>CPMs that update over time</a:t>
            </a:r>
          </a:p>
          <a:p>
            <a:pPr lvl="1"/>
            <a:r>
              <a:rPr lang="en-GB" dirty="0"/>
              <a:t>Coefficients constantly varying and evolving over time</a:t>
            </a:r>
          </a:p>
          <a:p>
            <a:pPr lvl="1"/>
            <a:r>
              <a:rPr lang="en-GB" dirty="0"/>
              <a:t>Uses CPMs that dynamically adjust for the changing relationships between the observed case-mix and the outcome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Prediction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5337" t="20150" r="14325" b="9460"/>
          <a:stretch/>
        </p:blipFill>
        <p:spPr>
          <a:xfrm>
            <a:off x="3639493" y="1450629"/>
            <a:ext cx="5310870" cy="51697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9075" y="2660957"/>
            <a:ext cx="3181350" cy="33242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Three broad “types” of dynamic CPMs</a:t>
            </a:r>
          </a:p>
          <a:p>
            <a:pPr marL="257175" indent="-257175" algn="ctr">
              <a:buAutoNum type="arabicPeriod"/>
            </a:pPr>
            <a:r>
              <a:rPr lang="en-GB" dirty="0"/>
              <a:t>Static Updating (as outlined above in the aggregation work)</a:t>
            </a:r>
          </a:p>
          <a:p>
            <a:pPr marL="257175" indent="-257175" algn="ctr">
              <a:buAutoNum type="arabicPeriod"/>
            </a:pPr>
            <a:r>
              <a:rPr lang="en-GB" dirty="0"/>
              <a:t>Bayesian Dynamic Models</a:t>
            </a:r>
          </a:p>
          <a:p>
            <a:pPr marL="257175" indent="-257175" algn="ctr">
              <a:buAutoNum type="arabicPeriod"/>
            </a:pPr>
            <a:r>
              <a:rPr lang="en-GB" dirty="0"/>
              <a:t>Varying Coefficient Models</a:t>
            </a:r>
          </a:p>
        </p:txBody>
      </p:sp>
    </p:spTree>
    <p:extLst>
      <p:ext uri="{BB962C8B-B14F-4D97-AF65-F5344CB8AC3E}">
        <p14:creationId xmlns:p14="http://schemas.microsoft.com/office/powerpoint/2010/main" val="30250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use, aggregation and updating of existing prediction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Health Systems approach to clinical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b="1" dirty="0"/>
              <a:t>Longitudinal models &amp; challenges with informative </a:t>
            </a:r>
            <a:r>
              <a:rPr lang="en-GB" sz="2400" b="1" dirty="0" smtClean="0"/>
              <a:t>observation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Causal Prediction Modelling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2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Longitudinal Approaches to Clinical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6003354" cy="4023360"/>
          </a:xfrm>
        </p:spPr>
        <p:txBody>
          <a:bodyPr/>
          <a:lstStyle/>
          <a:p>
            <a:r>
              <a:rPr lang="en-GB" dirty="0"/>
              <a:t>Recent reviews provide evidence that the predictive accuracy can be improved by incorporating longitudinal information.</a:t>
            </a:r>
          </a:p>
          <a:p>
            <a:endParaRPr lang="en-GB" dirty="0"/>
          </a:p>
          <a:p>
            <a:r>
              <a:rPr lang="en-GB" dirty="0"/>
              <a:t>Less than 9% of prediction tools developed on electronic health record data acknowledge the time-varying nature of their predictor variables</a:t>
            </a:r>
          </a:p>
          <a:p>
            <a:endParaRPr lang="en-GB" dirty="0"/>
          </a:p>
          <a:p>
            <a:r>
              <a:rPr lang="en-GB" dirty="0"/>
              <a:t>No systematic review to identify available methods, despite many reviews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49" y="1845734"/>
            <a:ext cx="2018058" cy="26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5558782" cy="1115314"/>
          </a:xfrm>
        </p:spPr>
        <p:txBody>
          <a:bodyPr/>
          <a:lstStyle/>
          <a:p>
            <a:r>
              <a:rPr lang="en-GB" dirty="0" smtClean="0"/>
              <a:t>Systematic Review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90512" y="1342805"/>
            <a:ext cx="8562975" cy="5193872"/>
            <a:chOff x="347042" y="1462184"/>
            <a:chExt cx="7508981" cy="4972097"/>
          </a:xfrm>
        </p:grpSpPr>
        <p:sp>
          <p:nvSpPr>
            <p:cNvPr id="6" name="Freeform 5"/>
            <p:cNvSpPr/>
            <p:nvPr/>
          </p:nvSpPr>
          <p:spPr>
            <a:xfrm>
              <a:off x="1642090" y="2524423"/>
              <a:ext cx="4949210" cy="3216095"/>
            </a:xfrm>
            <a:custGeom>
              <a:avLst/>
              <a:gdLst>
                <a:gd name="connsiteX0" fmla="*/ 986810 w 4949210"/>
                <a:gd name="connsiteY0" fmla="*/ 333077 h 3216095"/>
                <a:gd name="connsiteX1" fmla="*/ 34310 w 4949210"/>
                <a:gd name="connsiteY1" fmla="*/ 1323677 h 3216095"/>
                <a:gd name="connsiteX2" fmla="*/ 358160 w 4949210"/>
                <a:gd name="connsiteY2" fmla="*/ 2638127 h 3216095"/>
                <a:gd name="connsiteX3" fmla="*/ 1748810 w 4949210"/>
                <a:gd name="connsiteY3" fmla="*/ 3171527 h 3216095"/>
                <a:gd name="connsiteX4" fmla="*/ 3634760 w 4949210"/>
                <a:gd name="connsiteY4" fmla="*/ 3095327 h 3216095"/>
                <a:gd name="connsiteX5" fmla="*/ 4739660 w 4949210"/>
                <a:gd name="connsiteY5" fmla="*/ 2371427 h 3216095"/>
                <a:gd name="connsiteX6" fmla="*/ 4949210 w 4949210"/>
                <a:gd name="connsiteY6" fmla="*/ 1247477 h 3216095"/>
                <a:gd name="connsiteX7" fmla="*/ 4263410 w 4949210"/>
                <a:gd name="connsiteY7" fmla="*/ 256877 h 3216095"/>
                <a:gd name="connsiteX8" fmla="*/ 3025160 w 4949210"/>
                <a:gd name="connsiteY8" fmla="*/ 9227 h 3216095"/>
                <a:gd name="connsiteX9" fmla="*/ 2396510 w 4949210"/>
                <a:gd name="connsiteY9" fmla="*/ 485477 h 3216095"/>
                <a:gd name="connsiteX10" fmla="*/ 2358410 w 4949210"/>
                <a:gd name="connsiteY10" fmla="*/ 1152227 h 3216095"/>
                <a:gd name="connsiteX11" fmla="*/ 2358410 w 4949210"/>
                <a:gd name="connsiteY11" fmla="*/ 1152227 h 32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49210" h="3216095">
                  <a:moveTo>
                    <a:pt x="986810" y="333077"/>
                  </a:moveTo>
                  <a:cubicBezTo>
                    <a:pt x="562947" y="636289"/>
                    <a:pt x="139085" y="939502"/>
                    <a:pt x="34310" y="1323677"/>
                  </a:cubicBezTo>
                  <a:cubicBezTo>
                    <a:pt x="-70465" y="1707852"/>
                    <a:pt x="72410" y="2330152"/>
                    <a:pt x="358160" y="2638127"/>
                  </a:cubicBezTo>
                  <a:cubicBezTo>
                    <a:pt x="643910" y="2946102"/>
                    <a:pt x="1202710" y="3095327"/>
                    <a:pt x="1748810" y="3171527"/>
                  </a:cubicBezTo>
                  <a:cubicBezTo>
                    <a:pt x="2294910" y="3247727"/>
                    <a:pt x="3136285" y="3228677"/>
                    <a:pt x="3634760" y="3095327"/>
                  </a:cubicBezTo>
                  <a:cubicBezTo>
                    <a:pt x="4133235" y="2961977"/>
                    <a:pt x="4520585" y="2679402"/>
                    <a:pt x="4739660" y="2371427"/>
                  </a:cubicBezTo>
                  <a:cubicBezTo>
                    <a:pt x="4958735" y="2063452"/>
                    <a:pt x="5028585" y="1599902"/>
                    <a:pt x="4949210" y="1247477"/>
                  </a:cubicBezTo>
                  <a:cubicBezTo>
                    <a:pt x="4869835" y="895052"/>
                    <a:pt x="4584085" y="463252"/>
                    <a:pt x="4263410" y="256877"/>
                  </a:cubicBezTo>
                  <a:cubicBezTo>
                    <a:pt x="3942735" y="50502"/>
                    <a:pt x="3336310" y="-28873"/>
                    <a:pt x="3025160" y="9227"/>
                  </a:cubicBezTo>
                  <a:cubicBezTo>
                    <a:pt x="2714010" y="47327"/>
                    <a:pt x="2507635" y="294977"/>
                    <a:pt x="2396510" y="485477"/>
                  </a:cubicBezTo>
                  <a:cubicBezTo>
                    <a:pt x="2285385" y="675977"/>
                    <a:pt x="2358410" y="1152227"/>
                    <a:pt x="2358410" y="1152227"/>
                  </a:cubicBezTo>
                  <a:lnTo>
                    <a:pt x="2358410" y="1152227"/>
                  </a:lnTo>
                </a:path>
              </a:pathLst>
            </a:custGeom>
            <a:noFill/>
            <a:ln w="1524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 w="381000">
                  <a:solidFill>
                    <a:sysClr val="windowText" lastClr="000000"/>
                  </a:solidFill>
                </a:ln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68646" y="1677193"/>
              <a:ext cx="2907955" cy="2042319"/>
              <a:chOff x="368646" y="1677193"/>
              <a:chExt cx="2907955" cy="2042319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68646" y="1677193"/>
                <a:ext cx="2907953" cy="1464470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Records identified through </a:t>
                </a:r>
                <a:r>
                  <a:rPr kumimoji="0" lang="en-CA" altLang="en-US" sz="1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database searching </a:t>
                </a: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/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10 615)</a:t>
                </a:r>
                <a:endParaRPr kumimoji="0" lang="en-CA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Ovid Medline (2762), Ovid </a:t>
                </a:r>
                <a:r>
                  <a:rPr kumimoji="0" lang="en-CA" altLang="en-US" sz="11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Embase</a:t>
                </a:r>
                <a:r>
                  <a:rPr kumimoji="0" lang="en-CA" altLang="en-US" sz="11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 (1985), Web of Science (5868)</a:t>
                </a: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368647" y="3138487"/>
                <a:ext cx="2907954" cy="581025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Records after duplicates removed </a:t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 6 960)</a:t>
                </a: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47042" y="4485276"/>
              <a:ext cx="2951164" cy="1543050"/>
              <a:chOff x="368646" y="4661988"/>
              <a:chExt cx="2951164" cy="1543050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368646" y="4661988"/>
                <a:ext cx="2951163" cy="771525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Records </a:t>
                </a:r>
                <a:r>
                  <a:rPr kumimoji="0" lang="en-CA" altLang="en-US" sz="1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title screened </a:t>
                </a: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/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6 960)</a:t>
                </a: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368647" y="5433513"/>
                <a:ext cx="2951163" cy="771525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Records excluded </a:t>
                </a:r>
                <a:br>
                  <a:rPr kumimoji="0" lang="en-CA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6 208)</a:t>
                </a:r>
                <a:endParaRPr kumimoji="0" lang="en-CA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02154" y="1462184"/>
              <a:ext cx="2951163" cy="2109646"/>
              <a:chOff x="3725260" y="4409576"/>
              <a:chExt cx="2951163" cy="2109646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3725261" y="4409576"/>
                <a:ext cx="2951162" cy="701674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Full-text assessed </a:t>
                </a: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for eligibility </a:t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247)</a:t>
                </a: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3725260" y="5103172"/>
                <a:ext cx="2951163" cy="1416050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altLang="en-US" sz="1400" dirty="0">
                    <a:solidFill>
                      <a:srgbClr val="000000"/>
                    </a:solidFill>
                    <a:ea typeface="Times New Roman" pitchFamily="18" charset="0"/>
                    <a:cs typeface="Arial" pitchFamily="34" charset="0"/>
                  </a:rPr>
                  <a:t>Full-text</a:t>
                </a: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s excluded </a:t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12)</a:t>
                </a:r>
                <a:endParaRPr kumimoji="0" lang="en-CA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Reasons: Feasibility study (1), Latent disease state identification (2), Model updating (1), Non-binary outcome (6), unsupervised clustering (1).</a:t>
                </a:r>
                <a:endParaRPr kumimoji="0" lang="en-CA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904859" y="4079321"/>
              <a:ext cx="2951164" cy="2354960"/>
              <a:chOff x="3725260" y="1556457"/>
              <a:chExt cx="2951164" cy="2354960"/>
            </a:xfrm>
          </p:grpSpPr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725262" y="1556457"/>
                <a:ext cx="2951162" cy="621410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Abstracts assessed </a:t>
                </a: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for eligibility </a:t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752)</a:t>
                </a: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725260" y="2177867"/>
                <a:ext cx="2951163" cy="1733550"/>
              </a:xfrm>
              <a:prstGeom prst="rect">
                <a:avLst/>
              </a:prstGeom>
              <a:solidFill>
                <a:srgbClr val="FFFFFF">
                  <a:alpha val="85000"/>
                </a:srgb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Abstracts excluded </a:t>
                </a:r>
                <a:b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</a:br>
                <a:r>
                  <a:rPr kumimoji="0" lang="en-CA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(n = 505)</a:t>
                </a:r>
                <a:endParaRPr kumimoji="0" lang="en-CA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Arial" pitchFamily="34" charset="0"/>
                  </a:rPr>
                  <a:t>Reasons: population-level prediction, univariate CPM suggested, continuous/categorical response, method with no application, identification of predictor, no clinical application, baseline CPM developed, or model validation.</a:t>
                </a:r>
                <a:endParaRPr kumimoji="0" lang="en-CA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2751581" y="3463137"/>
              <a:ext cx="2414391" cy="127173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91440" rIns="91440" bIns="9144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itchFamily="18" charset="0"/>
                  <a:cs typeface="Arial" pitchFamily="34" charset="0"/>
                </a:rPr>
                <a:t>Studies included in methodological review </a:t>
              </a:r>
              <a:br>
                <a:rPr kumimoji="0" lang="en-CA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itchFamily="18" charset="0"/>
                  <a:cs typeface="Arial" pitchFamily="34" charset="0"/>
                </a:rPr>
              </a:br>
              <a:r>
                <a:rPr kumimoji="0" lang="en-CA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itchFamily="18" charset="0"/>
                  <a:cs typeface="Arial" pitchFamily="34" charset="0"/>
                </a:rPr>
                <a:t>(n = 235)</a:t>
              </a:r>
              <a:endParaRPr kumimoji="0" lang="en-C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5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Three aims for incorporating longitudinal information into the development of a prediction model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87525" y="2211036"/>
            <a:ext cx="2210725" cy="576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1</a:t>
            </a:r>
            <a:endParaRPr lang="en-GB" dirty="0"/>
          </a:p>
        </p:txBody>
      </p:sp>
      <p:sp>
        <p:nvSpPr>
          <p:cNvPr id="6" name="Text Placeholder 8"/>
          <p:cNvSpPr txBox="1">
            <a:spLocks/>
          </p:cNvSpPr>
          <p:nvPr/>
        </p:nvSpPr>
        <p:spPr>
          <a:xfrm>
            <a:off x="996469" y="2906360"/>
            <a:ext cx="2196084" cy="308451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smtClean="0"/>
              <a:t>To improve model specification and allow for updated risk predictions over time</a:t>
            </a:r>
            <a:endParaRPr lang="en-GB" sz="180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412580" y="2206273"/>
            <a:ext cx="2202754" cy="57626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2</a:t>
            </a:r>
            <a:endParaRPr lang="en-GB" dirty="0"/>
          </a:p>
        </p:txBody>
      </p:sp>
      <p:sp>
        <p:nvSpPr>
          <p:cNvPr id="8" name="Text Placeholder 18"/>
          <p:cNvSpPr txBox="1">
            <a:spLocks/>
          </p:cNvSpPr>
          <p:nvPr/>
        </p:nvSpPr>
        <p:spPr>
          <a:xfrm>
            <a:off x="3412580" y="2906360"/>
            <a:ext cx="2210671" cy="308451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smtClean="0"/>
              <a:t>To infer/predict a true value of a predictor at a pre-specified time.</a:t>
            </a:r>
          </a:p>
          <a:p>
            <a:endParaRPr lang="en-GB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5847426" y="2206273"/>
            <a:ext cx="2199658" cy="57626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3</a:t>
            </a:r>
            <a:endParaRPr lang="en-GB" dirty="0"/>
          </a:p>
        </p:txBody>
      </p:sp>
      <p:sp>
        <p:nvSpPr>
          <p:cNvPr id="10" name="Text Placeholder 19"/>
          <p:cNvSpPr txBox="1">
            <a:spLocks/>
          </p:cNvSpPr>
          <p:nvPr/>
        </p:nvSpPr>
        <p:spPr>
          <a:xfrm>
            <a:off x="5851911" y="2906360"/>
            <a:ext cx="2199658" cy="308451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smtClean="0"/>
              <a:t>To account for changes in a predictor within a historical time window.</a:t>
            </a:r>
          </a:p>
          <a:p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231610" y="1982709"/>
            <a:ext cx="18107" cy="400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593384" y="1982709"/>
            <a:ext cx="18107" cy="400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49" y="280703"/>
            <a:ext cx="5816503" cy="140053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Identified 7 Frameworks for Longitudinal CPMs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46494"/>
            <a:ext cx="7543801" cy="39225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Time-dependent covariate modelling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Generalised Estimating Equations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Landmark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Two-stage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Joint-modelling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Trajectory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0122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does our method choice ultimately depend 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699" y="2052925"/>
            <a:ext cx="7163775" cy="44621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Type and amount of information available at the time of prediction (as well as for model development).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you want to make use of longitudinal information (methodological aims 1, 2 or 3).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you already know about the repeated measurements and their association with the outcome of interest.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number and type of variables you would like to model longitudinally.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Issues with Informative Observation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6586" y="1945561"/>
            <a:ext cx="7041200" cy="3483053"/>
            <a:chOff x="474025" y="1971199"/>
            <a:chExt cx="5953580" cy="2745748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523386" y="1971199"/>
              <a:ext cx="1592" cy="2541437"/>
            </a:xfrm>
            <a:prstGeom prst="line">
              <a:avLst/>
            </a:prstGeom>
            <a:noFill/>
            <a:ln w="38100">
              <a:solidFill>
                <a:srgbClr val="F9F9F9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523387" y="4512636"/>
              <a:ext cx="5904218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3128376" y="4509198"/>
              <a:ext cx="410368" cy="2077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30479" bIns="0">
              <a:spAutoFit/>
            </a:bodyPr>
            <a:lstStyle/>
            <a:p>
              <a:pPr marL="29766"/>
              <a:r>
                <a:rPr lang="en-US" sz="1350" dirty="0">
                  <a:cs typeface="Arial Bold Italic" charset="0"/>
                </a:rPr>
                <a:t>Time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74025" y="4188115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51667 w 21600"/>
                <a:gd name="T3" fmla="*/ 0 h 21600"/>
                <a:gd name="T4" fmla="*/ 87695134 w 21600"/>
                <a:gd name="T5" fmla="*/ 50005259 h 21600"/>
                <a:gd name="T6" fmla="*/ 132338655 w 21600"/>
                <a:gd name="T7" fmla="*/ 0 h 21600"/>
                <a:gd name="T8" fmla="*/ 175390268 w 21600"/>
                <a:gd name="T9" fmla="*/ 45107596 h 21600"/>
                <a:gd name="T10" fmla="*/ 129359561 w 21600"/>
                <a:gd name="T11" fmla="*/ 96680546 h 21600"/>
                <a:gd name="T12" fmla="*/ 175390268 w 21600"/>
                <a:gd name="T13" fmla="*/ 148251217 h 21600"/>
                <a:gd name="T14" fmla="*/ 132338655 w 21600"/>
                <a:gd name="T15" fmla="*/ 193358321 h 21600"/>
                <a:gd name="T16" fmla="*/ 87695134 w 21600"/>
                <a:gd name="T17" fmla="*/ 143353664 h 21600"/>
                <a:gd name="T18" fmla="*/ 43051667 w 21600"/>
                <a:gd name="T19" fmla="*/ 193358321 h 21600"/>
                <a:gd name="T20" fmla="*/ 0 w 21600"/>
                <a:gd name="T21" fmla="*/ 148251217 h 21600"/>
                <a:gd name="T22" fmla="*/ 46031084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069542" y="4188115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51667 w 21600"/>
                <a:gd name="T3" fmla="*/ 0 h 21600"/>
                <a:gd name="T4" fmla="*/ 87695134 w 21600"/>
                <a:gd name="T5" fmla="*/ 50005259 h 21600"/>
                <a:gd name="T6" fmla="*/ 132338655 w 21600"/>
                <a:gd name="T7" fmla="*/ 0 h 21600"/>
                <a:gd name="T8" fmla="*/ 175390268 w 21600"/>
                <a:gd name="T9" fmla="*/ 45107596 h 21600"/>
                <a:gd name="T10" fmla="*/ 129359561 w 21600"/>
                <a:gd name="T11" fmla="*/ 96680546 h 21600"/>
                <a:gd name="T12" fmla="*/ 175390268 w 21600"/>
                <a:gd name="T13" fmla="*/ 148251217 h 21600"/>
                <a:gd name="T14" fmla="*/ 132338655 w 21600"/>
                <a:gd name="T15" fmla="*/ 193358321 h 21600"/>
                <a:gd name="T16" fmla="*/ 87695134 w 21600"/>
                <a:gd name="T17" fmla="*/ 143353664 h 21600"/>
                <a:gd name="T18" fmla="*/ 43051667 w 21600"/>
                <a:gd name="T19" fmla="*/ 193358321 h 21600"/>
                <a:gd name="T20" fmla="*/ 0 w 21600"/>
                <a:gd name="T21" fmla="*/ 148251217 h 21600"/>
                <a:gd name="T22" fmla="*/ 46031084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059947" y="4188115"/>
              <a:ext cx="98722" cy="80805"/>
            </a:xfrm>
            <a:custGeom>
              <a:avLst/>
              <a:gdLst>
                <a:gd name="T0" fmla="*/ 0 w 21600"/>
                <a:gd name="T1" fmla="*/ 45698656 h 21600"/>
                <a:gd name="T2" fmla="*/ 47274476 w 21600"/>
                <a:gd name="T3" fmla="*/ 0 h 21600"/>
                <a:gd name="T4" fmla="*/ 96680546 w 21600"/>
                <a:gd name="T5" fmla="*/ 49942303 h 21600"/>
                <a:gd name="T6" fmla="*/ 146084410 w 21600"/>
                <a:gd name="T7" fmla="*/ 0 h 21600"/>
                <a:gd name="T8" fmla="*/ 193358321 w 21600"/>
                <a:gd name="T9" fmla="*/ 45698656 h 21600"/>
                <a:gd name="T10" fmla="*/ 142923365 w 21600"/>
                <a:gd name="T11" fmla="*/ 96680546 h 21600"/>
                <a:gd name="T12" fmla="*/ 193358321 w 21600"/>
                <a:gd name="T13" fmla="*/ 147659647 h 21600"/>
                <a:gd name="T14" fmla="*/ 146084410 w 21600"/>
                <a:gd name="T15" fmla="*/ 193358321 h 21600"/>
                <a:gd name="T16" fmla="*/ 96680546 w 21600"/>
                <a:gd name="T17" fmla="*/ 143416510 h 21600"/>
                <a:gd name="T18" fmla="*/ 47274476 w 21600"/>
                <a:gd name="T19" fmla="*/ 193358321 h 21600"/>
                <a:gd name="T20" fmla="*/ 0 w 21600"/>
                <a:gd name="T21" fmla="*/ 147659647 h 21600"/>
                <a:gd name="T22" fmla="*/ 50435048 w 21600"/>
                <a:gd name="T23" fmla="*/ 96680546 h 21600"/>
                <a:gd name="T24" fmla="*/ 0 w 21600"/>
                <a:gd name="T25" fmla="*/ 45698656 h 21600"/>
                <a:gd name="T26" fmla="*/ 0 w 21600"/>
                <a:gd name="T27" fmla="*/ 4569865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5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5"/>
                  </a:lnTo>
                  <a:lnTo>
                    <a:pt x="15966" y="10800"/>
                  </a:lnTo>
                  <a:lnTo>
                    <a:pt x="21600" y="16495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5"/>
                  </a:lnTo>
                  <a:lnTo>
                    <a:pt x="5634" y="10800"/>
                  </a:lnTo>
                  <a:lnTo>
                    <a:pt x="0" y="5105"/>
                  </a:lnTo>
                  <a:close/>
                  <a:moveTo>
                    <a:pt x="0" y="5105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227138" y="4188115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49536 w 21600"/>
                <a:gd name="T3" fmla="*/ 0 h 21600"/>
                <a:gd name="T4" fmla="*/ 87688705 w 21600"/>
                <a:gd name="T5" fmla="*/ 50005259 h 21600"/>
                <a:gd name="T6" fmla="*/ 132330403 w 21600"/>
                <a:gd name="T7" fmla="*/ 0 h 21600"/>
                <a:gd name="T8" fmla="*/ 175379419 w 21600"/>
                <a:gd name="T9" fmla="*/ 45107596 h 21600"/>
                <a:gd name="T10" fmla="*/ 129351052 w 21600"/>
                <a:gd name="T11" fmla="*/ 96680546 h 21600"/>
                <a:gd name="T12" fmla="*/ 175379419 w 21600"/>
                <a:gd name="T13" fmla="*/ 148251217 h 21600"/>
                <a:gd name="T14" fmla="*/ 132330403 w 21600"/>
                <a:gd name="T15" fmla="*/ 193358321 h 21600"/>
                <a:gd name="T16" fmla="*/ 87688705 w 21600"/>
                <a:gd name="T17" fmla="*/ 143353664 h 21600"/>
                <a:gd name="T18" fmla="*/ 43049536 w 21600"/>
                <a:gd name="T19" fmla="*/ 193358321 h 21600"/>
                <a:gd name="T20" fmla="*/ 0 w 21600"/>
                <a:gd name="T21" fmla="*/ 148251217 h 21600"/>
                <a:gd name="T22" fmla="*/ 46028421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680902" y="4188115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51667 w 21600"/>
                <a:gd name="T3" fmla="*/ 0 h 21600"/>
                <a:gd name="T4" fmla="*/ 87695134 w 21600"/>
                <a:gd name="T5" fmla="*/ 50005259 h 21600"/>
                <a:gd name="T6" fmla="*/ 132338655 w 21600"/>
                <a:gd name="T7" fmla="*/ 0 h 21600"/>
                <a:gd name="T8" fmla="*/ 175390268 w 21600"/>
                <a:gd name="T9" fmla="*/ 45107596 h 21600"/>
                <a:gd name="T10" fmla="*/ 129359561 w 21600"/>
                <a:gd name="T11" fmla="*/ 96680546 h 21600"/>
                <a:gd name="T12" fmla="*/ 175390268 w 21600"/>
                <a:gd name="T13" fmla="*/ 148251217 h 21600"/>
                <a:gd name="T14" fmla="*/ 132338655 w 21600"/>
                <a:gd name="T15" fmla="*/ 193358321 h 21600"/>
                <a:gd name="T16" fmla="*/ 87695134 w 21600"/>
                <a:gd name="T17" fmla="*/ 143353664 h 21600"/>
                <a:gd name="T18" fmla="*/ 43051667 w 21600"/>
                <a:gd name="T19" fmla="*/ 193358321 h 21600"/>
                <a:gd name="T20" fmla="*/ 0 w 21600"/>
                <a:gd name="T21" fmla="*/ 148251217 h 21600"/>
                <a:gd name="T22" fmla="*/ 46031084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321981" y="3724140"/>
              <a:ext cx="98722" cy="79501"/>
            </a:xfrm>
            <a:custGeom>
              <a:avLst/>
              <a:gdLst>
                <a:gd name="T0" fmla="*/ 0 w 21600"/>
                <a:gd name="T1" fmla="*/ 41986266 h 21600"/>
                <a:gd name="T2" fmla="*/ 47077882 w 21600"/>
                <a:gd name="T3" fmla="*/ 0 h 21600"/>
                <a:gd name="T4" fmla="*/ 96680546 w 21600"/>
                <a:gd name="T5" fmla="*/ 45233389 h 21600"/>
                <a:gd name="T6" fmla="*/ 146280458 w 21600"/>
                <a:gd name="T7" fmla="*/ 0 h 21600"/>
                <a:gd name="T8" fmla="*/ 193358321 w 21600"/>
                <a:gd name="T9" fmla="*/ 41986266 h 21600"/>
                <a:gd name="T10" fmla="*/ 143237596 w 21600"/>
                <a:gd name="T11" fmla="*/ 87688705 h 21600"/>
                <a:gd name="T12" fmla="*/ 193358321 w 21600"/>
                <a:gd name="T13" fmla="*/ 133393170 h 21600"/>
                <a:gd name="T14" fmla="*/ 146280458 w 21600"/>
                <a:gd name="T15" fmla="*/ 175379419 h 21600"/>
                <a:gd name="T16" fmla="*/ 96680546 w 21600"/>
                <a:gd name="T17" fmla="*/ 130146119 h 21600"/>
                <a:gd name="T18" fmla="*/ 47077882 w 21600"/>
                <a:gd name="T19" fmla="*/ 175379419 h 21600"/>
                <a:gd name="T20" fmla="*/ 0 w 21600"/>
                <a:gd name="T21" fmla="*/ 133393170 h 21600"/>
                <a:gd name="T22" fmla="*/ 50120853 w 21600"/>
                <a:gd name="T23" fmla="*/ 87688705 h 21600"/>
                <a:gd name="T24" fmla="*/ 0 w 21600"/>
                <a:gd name="T25" fmla="*/ 41986266 h 21600"/>
                <a:gd name="T26" fmla="*/ 0 w 21600"/>
                <a:gd name="T27" fmla="*/ 4198626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422295" y="3724140"/>
              <a:ext cx="97130" cy="79501"/>
            </a:xfrm>
            <a:custGeom>
              <a:avLst/>
              <a:gdLst>
                <a:gd name="T0" fmla="*/ 0 w 21600"/>
                <a:gd name="T1" fmla="*/ 41440967 h 21600"/>
                <a:gd name="T2" fmla="*/ 42879067 w 21600"/>
                <a:gd name="T3" fmla="*/ 0 h 21600"/>
                <a:gd name="T4" fmla="*/ 87688705 w 21600"/>
                <a:gd name="T5" fmla="*/ 45298844 h 21600"/>
                <a:gd name="T6" fmla="*/ 132500405 w 21600"/>
                <a:gd name="T7" fmla="*/ 0 h 21600"/>
                <a:gd name="T8" fmla="*/ 175379419 w 21600"/>
                <a:gd name="T9" fmla="*/ 41440967 h 21600"/>
                <a:gd name="T10" fmla="*/ 129626069 w 21600"/>
                <a:gd name="T11" fmla="*/ 87688705 h 21600"/>
                <a:gd name="T12" fmla="*/ 175379419 w 21600"/>
                <a:gd name="T13" fmla="*/ 133938613 h 21600"/>
                <a:gd name="T14" fmla="*/ 132500405 w 21600"/>
                <a:gd name="T15" fmla="*/ 175379419 h 21600"/>
                <a:gd name="T16" fmla="*/ 87688705 w 21600"/>
                <a:gd name="T17" fmla="*/ 130080629 h 21600"/>
                <a:gd name="T18" fmla="*/ 42879067 w 21600"/>
                <a:gd name="T19" fmla="*/ 175379419 h 21600"/>
                <a:gd name="T20" fmla="*/ 0 w 21600"/>
                <a:gd name="T21" fmla="*/ 133938613 h 21600"/>
                <a:gd name="T22" fmla="*/ 45753332 w 21600"/>
                <a:gd name="T23" fmla="*/ 87688705 h 21600"/>
                <a:gd name="T24" fmla="*/ 0 w 21600"/>
                <a:gd name="T25" fmla="*/ 41440967 h 21600"/>
                <a:gd name="T26" fmla="*/ 0 w 21600"/>
                <a:gd name="T27" fmla="*/ 4144096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029529" y="3750559"/>
              <a:ext cx="98722" cy="79501"/>
            </a:xfrm>
            <a:custGeom>
              <a:avLst/>
              <a:gdLst>
                <a:gd name="T0" fmla="*/ 0 w 21600"/>
                <a:gd name="T1" fmla="*/ 41986266 h 21600"/>
                <a:gd name="T2" fmla="*/ 47077882 w 21600"/>
                <a:gd name="T3" fmla="*/ 0 h 21600"/>
                <a:gd name="T4" fmla="*/ 96680546 w 21600"/>
                <a:gd name="T5" fmla="*/ 45233389 h 21600"/>
                <a:gd name="T6" fmla="*/ 146280458 w 21600"/>
                <a:gd name="T7" fmla="*/ 0 h 21600"/>
                <a:gd name="T8" fmla="*/ 193358321 w 21600"/>
                <a:gd name="T9" fmla="*/ 41986266 h 21600"/>
                <a:gd name="T10" fmla="*/ 143237596 w 21600"/>
                <a:gd name="T11" fmla="*/ 87688705 h 21600"/>
                <a:gd name="T12" fmla="*/ 193358321 w 21600"/>
                <a:gd name="T13" fmla="*/ 133393170 h 21600"/>
                <a:gd name="T14" fmla="*/ 146280458 w 21600"/>
                <a:gd name="T15" fmla="*/ 175379419 h 21600"/>
                <a:gd name="T16" fmla="*/ 96680546 w 21600"/>
                <a:gd name="T17" fmla="*/ 130146119 h 21600"/>
                <a:gd name="T18" fmla="*/ 47077882 w 21600"/>
                <a:gd name="T19" fmla="*/ 175379419 h 21600"/>
                <a:gd name="T20" fmla="*/ 0 w 21600"/>
                <a:gd name="T21" fmla="*/ 133393170 h 21600"/>
                <a:gd name="T22" fmla="*/ 50120853 w 21600"/>
                <a:gd name="T23" fmla="*/ 87688705 h 21600"/>
                <a:gd name="T24" fmla="*/ 0 w 21600"/>
                <a:gd name="T25" fmla="*/ 41986266 h 21600"/>
                <a:gd name="T26" fmla="*/ 0 w 21600"/>
                <a:gd name="T27" fmla="*/ 4198626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499380" y="3724140"/>
              <a:ext cx="98722" cy="79501"/>
            </a:xfrm>
            <a:custGeom>
              <a:avLst/>
              <a:gdLst>
                <a:gd name="T0" fmla="*/ 0 w 21600"/>
                <a:gd name="T1" fmla="*/ 41986266 h 21600"/>
                <a:gd name="T2" fmla="*/ 47077882 w 21600"/>
                <a:gd name="T3" fmla="*/ 0 h 21600"/>
                <a:gd name="T4" fmla="*/ 96680546 w 21600"/>
                <a:gd name="T5" fmla="*/ 45233389 h 21600"/>
                <a:gd name="T6" fmla="*/ 146280458 w 21600"/>
                <a:gd name="T7" fmla="*/ 0 h 21600"/>
                <a:gd name="T8" fmla="*/ 193358321 w 21600"/>
                <a:gd name="T9" fmla="*/ 41986266 h 21600"/>
                <a:gd name="T10" fmla="*/ 143237596 w 21600"/>
                <a:gd name="T11" fmla="*/ 87688705 h 21600"/>
                <a:gd name="T12" fmla="*/ 193358321 w 21600"/>
                <a:gd name="T13" fmla="*/ 133393170 h 21600"/>
                <a:gd name="T14" fmla="*/ 146280458 w 21600"/>
                <a:gd name="T15" fmla="*/ 175379419 h 21600"/>
                <a:gd name="T16" fmla="*/ 96680546 w 21600"/>
                <a:gd name="T17" fmla="*/ 130146119 h 21600"/>
                <a:gd name="T18" fmla="*/ 47077882 w 21600"/>
                <a:gd name="T19" fmla="*/ 175379419 h 21600"/>
                <a:gd name="T20" fmla="*/ 0 w 21600"/>
                <a:gd name="T21" fmla="*/ 133393170 h 21600"/>
                <a:gd name="T22" fmla="*/ 50120853 w 21600"/>
                <a:gd name="T23" fmla="*/ 87688705 h 21600"/>
                <a:gd name="T24" fmla="*/ 0 w 21600"/>
                <a:gd name="T25" fmla="*/ 41986266 h 21600"/>
                <a:gd name="T26" fmla="*/ 0 w 21600"/>
                <a:gd name="T27" fmla="*/ 4198626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612763" y="3724140"/>
              <a:ext cx="97130" cy="79501"/>
            </a:xfrm>
            <a:custGeom>
              <a:avLst/>
              <a:gdLst>
                <a:gd name="T0" fmla="*/ 0 w 21600"/>
                <a:gd name="T1" fmla="*/ 41440967 h 21600"/>
                <a:gd name="T2" fmla="*/ 42879067 w 21600"/>
                <a:gd name="T3" fmla="*/ 0 h 21600"/>
                <a:gd name="T4" fmla="*/ 87688705 w 21600"/>
                <a:gd name="T5" fmla="*/ 45298844 h 21600"/>
                <a:gd name="T6" fmla="*/ 132500405 w 21600"/>
                <a:gd name="T7" fmla="*/ 0 h 21600"/>
                <a:gd name="T8" fmla="*/ 175379419 w 21600"/>
                <a:gd name="T9" fmla="*/ 41440967 h 21600"/>
                <a:gd name="T10" fmla="*/ 129626069 w 21600"/>
                <a:gd name="T11" fmla="*/ 87688705 h 21600"/>
                <a:gd name="T12" fmla="*/ 175379419 w 21600"/>
                <a:gd name="T13" fmla="*/ 133938613 h 21600"/>
                <a:gd name="T14" fmla="*/ 132500405 w 21600"/>
                <a:gd name="T15" fmla="*/ 175379419 h 21600"/>
                <a:gd name="T16" fmla="*/ 87688705 w 21600"/>
                <a:gd name="T17" fmla="*/ 130080629 h 21600"/>
                <a:gd name="T18" fmla="*/ 42879067 w 21600"/>
                <a:gd name="T19" fmla="*/ 175379419 h 21600"/>
                <a:gd name="T20" fmla="*/ 0 w 21600"/>
                <a:gd name="T21" fmla="*/ 133938613 h 21600"/>
                <a:gd name="T22" fmla="*/ 45753332 w 21600"/>
                <a:gd name="T23" fmla="*/ 87688705 h 21600"/>
                <a:gd name="T24" fmla="*/ 0 w 21600"/>
                <a:gd name="T25" fmla="*/ 41440967 h 21600"/>
                <a:gd name="T26" fmla="*/ 0 w 21600"/>
                <a:gd name="T27" fmla="*/ 4144096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63593" y="3226278"/>
              <a:ext cx="98722" cy="80805"/>
            </a:xfrm>
            <a:custGeom>
              <a:avLst/>
              <a:gdLst>
                <a:gd name="T0" fmla="*/ 0 w 21600"/>
                <a:gd name="T1" fmla="*/ 45698656 h 21600"/>
                <a:gd name="T2" fmla="*/ 47274476 w 21600"/>
                <a:gd name="T3" fmla="*/ 0 h 21600"/>
                <a:gd name="T4" fmla="*/ 96680546 w 21600"/>
                <a:gd name="T5" fmla="*/ 49942303 h 21600"/>
                <a:gd name="T6" fmla="*/ 146084410 w 21600"/>
                <a:gd name="T7" fmla="*/ 0 h 21600"/>
                <a:gd name="T8" fmla="*/ 193358321 w 21600"/>
                <a:gd name="T9" fmla="*/ 45698656 h 21600"/>
                <a:gd name="T10" fmla="*/ 142923365 w 21600"/>
                <a:gd name="T11" fmla="*/ 96680546 h 21600"/>
                <a:gd name="T12" fmla="*/ 193358321 w 21600"/>
                <a:gd name="T13" fmla="*/ 147659647 h 21600"/>
                <a:gd name="T14" fmla="*/ 146084410 w 21600"/>
                <a:gd name="T15" fmla="*/ 193358321 h 21600"/>
                <a:gd name="T16" fmla="*/ 96680546 w 21600"/>
                <a:gd name="T17" fmla="*/ 143416510 h 21600"/>
                <a:gd name="T18" fmla="*/ 47274476 w 21600"/>
                <a:gd name="T19" fmla="*/ 193358321 h 21600"/>
                <a:gd name="T20" fmla="*/ 0 w 21600"/>
                <a:gd name="T21" fmla="*/ 147659647 h 21600"/>
                <a:gd name="T22" fmla="*/ 50435048 w 21600"/>
                <a:gd name="T23" fmla="*/ 96680546 h 21600"/>
                <a:gd name="T24" fmla="*/ 0 w 21600"/>
                <a:gd name="T25" fmla="*/ 45698656 h 21600"/>
                <a:gd name="T26" fmla="*/ 0 w 21600"/>
                <a:gd name="T27" fmla="*/ 4569865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5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5"/>
                  </a:lnTo>
                  <a:lnTo>
                    <a:pt x="15966" y="10800"/>
                  </a:lnTo>
                  <a:lnTo>
                    <a:pt x="21600" y="16495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5"/>
                  </a:lnTo>
                  <a:lnTo>
                    <a:pt x="5634" y="10800"/>
                  </a:lnTo>
                  <a:lnTo>
                    <a:pt x="0" y="5105"/>
                  </a:lnTo>
                  <a:close/>
                  <a:moveTo>
                    <a:pt x="0" y="5105"/>
                  </a:moveTo>
                </a:path>
              </a:pathLst>
            </a:custGeom>
            <a:solidFill>
              <a:srgbClr val="0000AD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247676" y="3146776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0000AD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978741" y="3205425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49536 w 21600"/>
                <a:gd name="T3" fmla="*/ 0 h 21600"/>
                <a:gd name="T4" fmla="*/ 87688705 w 21600"/>
                <a:gd name="T5" fmla="*/ 50005259 h 21600"/>
                <a:gd name="T6" fmla="*/ 132330403 w 21600"/>
                <a:gd name="T7" fmla="*/ 0 h 21600"/>
                <a:gd name="T8" fmla="*/ 175379419 w 21600"/>
                <a:gd name="T9" fmla="*/ 45107596 h 21600"/>
                <a:gd name="T10" fmla="*/ 129351052 w 21600"/>
                <a:gd name="T11" fmla="*/ 96680546 h 21600"/>
                <a:gd name="T12" fmla="*/ 175379419 w 21600"/>
                <a:gd name="T13" fmla="*/ 148251217 h 21600"/>
                <a:gd name="T14" fmla="*/ 132330403 w 21600"/>
                <a:gd name="T15" fmla="*/ 193358321 h 21600"/>
                <a:gd name="T16" fmla="*/ 87688705 w 21600"/>
                <a:gd name="T17" fmla="*/ 143353664 h 21600"/>
                <a:gd name="T18" fmla="*/ 43049536 w 21600"/>
                <a:gd name="T19" fmla="*/ 193358321 h 21600"/>
                <a:gd name="T20" fmla="*/ 0 w 21600"/>
                <a:gd name="T21" fmla="*/ 148251217 h 21600"/>
                <a:gd name="T22" fmla="*/ 46028421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0000AD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75617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79067 w 21600"/>
                <a:gd name="T3" fmla="*/ 0 h 21600"/>
                <a:gd name="T4" fmla="*/ 87688705 w 21600"/>
                <a:gd name="T5" fmla="*/ 45301141 h 21600"/>
                <a:gd name="T6" fmla="*/ 132500405 w 21600"/>
                <a:gd name="T7" fmla="*/ 0 h 21600"/>
                <a:gd name="T8" fmla="*/ 175379419 w 21600"/>
                <a:gd name="T9" fmla="*/ 41443511 h 21600"/>
                <a:gd name="T10" fmla="*/ 129626069 w 21600"/>
                <a:gd name="T11" fmla="*/ 87695134 h 21600"/>
                <a:gd name="T12" fmla="*/ 175379419 w 21600"/>
                <a:gd name="T13" fmla="*/ 133947313 h 21600"/>
                <a:gd name="T14" fmla="*/ 132500405 w 21600"/>
                <a:gd name="T15" fmla="*/ 175390268 h 21600"/>
                <a:gd name="T16" fmla="*/ 87688705 w 21600"/>
                <a:gd name="T17" fmla="*/ 130089289 h 21600"/>
                <a:gd name="T18" fmla="*/ 42879067 w 21600"/>
                <a:gd name="T19" fmla="*/ 175390268 h 21600"/>
                <a:gd name="T20" fmla="*/ 0 w 21600"/>
                <a:gd name="T21" fmla="*/ 133947313 h 21600"/>
                <a:gd name="T22" fmla="*/ 45753332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016875" y="3205425"/>
              <a:ext cx="98722" cy="80805"/>
            </a:xfrm>
            <a:custGeom>
              <a:avLst/>
              <a:gdLst>
                <a:gd name="T0" fmla="*/ 0 w 21600"/>
                <a:gd name="T1" fmla="*/ 45698656 h 21600"/>
                <a:gd name="T2" fmla="*/ 47274476 w 21600"/>
                <a:gd name="T3" fmla="*/ 0 h 21600"/>
                <a:gd name="T4" fmla="*/ 96680546 w 21600"/>
                <a:gd name="T5" fmla="*/ 49942303 h 21600"/>
                <a:gd name="T6" fmla="*/ 146084410 w 21600"/>
                <a:gd name="T7" fmla="*/ 0 h 21600"/>
                <a:gd name="T8" fmla="*/ 193358321 w 21600"/>
                <a:gd name="T9" fmla="*/ 45698656 h 21600"/>
                <a:gd name="T10" fmla="*/ 142923365 w 21600"/>
                <a:gd name="T11" fmla="*/ 96680546 h 21600"/>
                <a:gd name="T12" fmla="*/ 193358321 w 21600"/>
                <a:gd name="T13" fmla="*/ 147659647 h 21600"/>
                <a:gd name="T14" fmla="*/ 146084410 w 21600"/>
                <a:gd name="T15" fmla="*/ 193358321 h 21600"/>
                <a:gd name="T16" fmla="*/ 96680546 w 21600"/>
                <a:gd name="T17" fmla="*/ 143416510 h 21600"/>
                <a:gd name="T18" fmla="*/ 47274476 w 21600"/>
                <a:gd name="T19" fmla="*/ 193358321 h 21600"/>
                <a:gd name="T20" fmla="*/ 0 w 21600"/>
                <a:gd name="T21" fmla="*/ 147659647 h 21600"/>
                <a:gd name="T22" fmla="*/ 50435048 w 21600"/>
                <a:gd name="T23" fmla="*/ 96680546 h 21600"/>
                <a:gd name="T24" fmla="*/ 0 w 21600"/>
                <a:gd name="T25" fmla="*/ 45698656 h 21600"/>
                <a:gd name="T26" fmla="*/ 0 w 21600"/>
                <a:gd name="T27" fmla="*/ 4569865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5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5"/>
                  </a:lnTo>
                  <a:lnTo>
                    <a:pt x="15966" y="10800"/>
                  </a:lnTo>
                  <a:lnTo>
                    <a:pt x="21600" y="16495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5"/>
                  </a:lnTo>
                  <a:lnTo>
                    <a:pt x="5634" y="10800"/>
                  </a:lnTo>
                  <a:lnTo>
                    <a:pt x="0" y="5105"/>
                  </a:lnTo>
                  <a:close/>
                  <a:moveTo>
                    <a:pt x="0" y="5105"/>
                  </a:moveTo>
                </a:path>
              </a:pathLst>
            </a:custGeom>
            <a:solidFill>
              <a:srgbClr val="0000AD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16367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79067 w 21600"/>
                <a:gd name="T3" fmla="*/ 0 h 21600"/>
                <a:gd name="T4" fmla="*/ 87688705 w 21600"/>
                <a:gd name="T5" fmla="*/ 45301141 h 21600"/>
                <a:gd name="T6" fmla="*/ 132500405 w 21600"/>
                <a:gd name="T7" fmla="*/ 0 h 21600"/>
                <a:gd name="T8" fmla="*/ 175379419 w 21600"/>
                <a:gd name="T9" fmla="*/ 41443511 h 21600"/>
                <a:gd name="T10" fmla="*/ 129626069 w 21600"/>
                <a:gd name="T11" fmla="*/ 87695134 h 21600"/>
                <a:gd name="T12" fmla="*/ 175379419 w 21600"/>
                <a:gd name="T13" fmla="*/ 133947313 h 21600"/>
                <a:gd name="T14" fmla="*/ 132500405 w 21600"/>
                <a:gd name="T15" fmla="*/ 175390268 h 21600"/>
                <a:gd name="T16" fmla="*/ 87688705 w 21600"/>
                <a:gd name="T17" fmla="*/ 130089289 h 21600"/>
                <a:gd name="T18" fmla="*/ 42879067 w 21600"/>
                <a:gd name="T19" fmla="*/ 175390268 h 21600"/>
                <a:gd name="T20" fmla="*/ 0 w 21600"/>
                <a:gd name="T21" fmla="*/ 133947313 h 21600"/>
                <a:gd name="T22" fmla="*/ 45753332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411885" y="2630669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094978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81268 w 21600"/>
                <a:gd name="T3" fmla="*/ 0 h 21600"/>
                <a:gd name="T4" fmla="*/ 87695134 w 21600"/>
                <a:gd name="T5" fmla="*/ 45301141 h 21600"/>
                <a:gd name="T6" fmla="*/ 132509090 w 21600"/>
                <a:gd name="T7" fmla="*/ 0 h 21600"/>
                <a:gd name="T8" fmla="*/ 175390268 w 21600"/>
                <a:gd name="T9" fmla="*/ 41443511 h 21600"/>
                <a:gd name="T10" fmla="*/ 129634724 w 21600"/>
                <a:gd name="T11" fmla="*/ 87695134 h 21600"/>
                <a:gd name="T12" fmla="*/ 175390268 w 21600"/>
                <a:gd name="T13" fmla="*/ 133947313 h 21600"/>
                <a:gd name="T14" fmla="*/ 132509090 w 21600"/>
                <a:gd name="T15" fmla="*/ 175390268 h 21600"/>
                <a:gd name="T16" fmla="*/ 87695134 w 21600"/>
                <a:gd name="T17" fmla="*/ 130089289 h 21600"/>
                <a:gd name="T18" fmla="*/ 42881268 w 21600"/>
                <a:gd name="T19" fmla="*/ 175390268 h 21600"/>
                <a:gd name="T20" fmla="*/ 0 w 21600"/>
                <a:gd name="T21" fmla="*/ 133947313 h 21600"/>
                <a:gd name="T22" fmla="*/ 45755669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569481" y="2630669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023244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79067 w 21600"/>
                <a:gd name="T3" fmla="*/ 0 h 21600"/>
                <a:gd name="T4" fmla="*/ 87688705 w 21600"/>
                <a:gd name="T5" fmla="*/ 45301141 h 21600"/>
                <a:gd name="T6" fmla="*/ 132500405 w 21600"/>
                <a:gd name="T7" fmla="*/ 0 h 21600"/>
                <a:gd name="T8" fmla="*/ 175379419 w 21600"/>
                <a:gd name="T9" fmla="*/ 41443511 h 21600"/>
                <a:gd name="T10" fmla="*/ 129626069 w 21600"/>
                <a:gd name="T11" fmla="*/ 87695134 h 21600"/>
                <a:gd name="T12" fmla="*/ 175379419 w 21600"/>
                <a:gd name="T13" fmla="*/ 133947313 h 21600"/>
                <a:gd name="T14" fmla="*/ 132500405 w 21600"/>
                <a:gd name="T15" fmla="*/ 175390268 h 21600"/>
                <a:gd name="T16" fmla="*/ 87688705 w 21600"/>
                <a:gd name="T17" fmla="*/ 130089289 h 21600"/>
                <a:gd name="T18" fmla="*/ 42879067 w 21600"/>
                <a:gd name="T19" fmla="*/ 175390268 h 21600"/>
                <a:gd name="T20" fmla="*/ 0 w 21600"/>
                <a:gd name="T21" fmla="*/ 133947313 h 21600"/>
                <a:gd name="T22" fmla="*/ 45753332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029654" y="2630669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626764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81268 w 21600"/>
                <a:gd name="T3" fmla="*/ 0 h 21600"/>
                <a:gd name="T4" fmla="*/ 87695134 w 21600"/>
                <a:gd name="T5" fmla="*/ 45301141 h 21600"/>
                <a:gd name="T6" fmla="*/ 132509090 w 21600"/>
                <a:gd name="T7" fmla="*/ 0 h 21600"/>
                <a:gd name="T8" fmla="*/ 175390268 w 21600"/>
                <a:gd name="T9" fmla="*/ 41443511 h 21600"/>
                <a:gd name="T10" fmla="*/ 129634724 w 21600"/>
                <a:gd name="T11" fmla="*/ 87695134 h 21600"/>
                <a:gd name="T12" fmla="*/ 175390268 w 21600"/>
                <a:gd name="T13" fmla="*/ 133947313 h 21600"/>
                <a:gd name="T14" fmla="*/ 132509090 w 21600"/>
                <a:gd name="T15" fmla="*/ 175390268 h 21600"/>
                <a:gd name="T16" fmla="*/ 87695134 w 21600"/>
                <a:gd name="T17" fmla="*/ 130089289 h 21600"/>
                <a:gd name="T18" fmla="*/ 42881268 w 21600"/>
                <a:gd name="T19" fmla="*/ 175390268 h 21600"/>
                <a:gd name="T20" fmla="*/ 0 w 21600"/>
                <a:gd name="T21" fmla="*/ 133947313 h 21600"/>
                <a:gd name="T22" fmla="*/ 45755669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17169" y="2630669"/>
              <a:ext cx="97130" cy="79502"/>
            </a:xfrm>
            <a:custGeom>
              <a:avLst/>
              <a:gdLst>
                <a:gd name="T0" fmla="*/ 0 w 21600"/>
                <a:gd name="T1" fmla="*/ 41443511 h 21600"/>
                <a:gd name="T2" fmla="*/ 42881268 w 21600"/>
                <a:gd name="T3" fmla="*/ 0 h 21600"/>
                <a:gd name="T4" fmla="*/ 87695134 w 21600"/>
                <a:gd name="T5" fmla="*/ 45301141 h 21600"/>
                <a:gd name="T6" fmla="*/ 132509090 w 21600"/>
                <a:gd name="T7" fmla="*/ 0 h 21600"/>
                <a:gd name="T8" fmla="*/ 175390268 w 21600"/>
                <a:gd name="T9" fmla="*/ 41443511 h 21600"/>
                <a:gd name="T10" fmla="*/ 129634724 w 21600"/>
                <a:gd name="T11" fmla="*/ 87695134 h 21600"/>
                <a:gd name="T12" fmla="*/ 175390268 w 21600"/>
                <a:gd name="T13" fmla="*/ 133947313 h 21600"/>
                <a:gd name="T14" fmla="*/ 132509090 w 21600"/>
                <a:gd name="T15" fmla="*/ 175390268 h 21600"/>
                <a:gd name="T16" fmla="*/ 87695134 w 21600"/>
                <a:gd name="T17" fmla="*/ 130089289 h 21600"/>
                <a:gd name="T18" fmla="*/ 42881268 w 21600"/>
                <a:gd name="T19" fmla="*/ 175390268 h 21600"/>
                <a:gd name="T20" fmla="*/ 0 w 21600"/>
                <a:gd name="T21" fmla="*/ 133947313 h 21600"/>
                <a:gd name="T22" fmla="*/ 45755669 w 21600"/>
                <a:gd name="T23" fmla="*/ 87695134 h 21600"/>
                <a:gd name="T24" fmla="*/ 0 w 21600"/>
                <a:gd name="T25" fmla="*/ 41443511 h 21600"/>
                <a:gd name="T26" fmla="*/ 0 w 21600"/>
                <a:gd name="T27" fmla="*/ 41443511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04"/>
                  </a:moveTo>
                  <a:lnTo>
                    <a:pt x="5281" y="0"/>
                  </a:lnTo>
                  <a:lnTo>
                    <a:pt x="10800" y="5579"/>
                  </a:lnTo>
                  <a:lnTo>
                    <a:pt x="16319" y="0"/>
                  </a:lnTo>
                  <a:lnTo>
                    <a:pt x="21600" y="5104"/>
                  </a:lnTo>
                  <a:lnTo>
                    <a:pt x="15965" y="10800"/>
                  </a:lnTo>
                  <a:lnTo>
                    <a:pt x="21600" y="16496"/>
                  </a:lnTo>
                  <a:lnTo>
                    <a:pt x="16319" y="21600"/>
                  </a:lnTo>
                  <a:lnTo>
                    <a:pt x="10800" y="16021"/>
                  </a:lnTo>
                  <a:lnTo>
                    <a:pt x="5281" y="21600"/>
                  </a:lnTo>
                  <a:lnTo>
                    <a:pt x="0" y="16496"/>
                  </a:lnTo>
                  <a:lnTo>
                    <a:pt x="5635" y="10800"/>
                  </a:lnTo>
                  <a:lnTo>
                    <a:pt x="0" y="5104"/>
                  </a:lnTo>
                  <a:close/>
                  <a:moveTo>
                    <a:pt x="0" y="5104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305039" y="2630669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236531" y="2630669"/>
              <a:ext cx="98722" cy="79502"/>
            </a:xfrm>
            <a:custGeom>
              <a:avLst/>
              <a:gdLst>
                <a:gd name="T0" fmla="*/ 0 w 21600"/>
                <a:gd name="T1" fmla="*/ 41988493 h 21600"/>
                <a:gd name="T2" fmla="*/ 47077882 w 21600"/>
                <a:gd name="T3" fmla="*/ 0 h 21600"/>
                <a:gd name="T4" fmla="*/ 96680546 w 21600"/>
                <a:gd name="T5" fmla="*/ 45235721 h 21600"/>
                <a:gd name="T6" fmla="*/ 146280458 w 21600"/>
                <a:gd name="T7" fmla="*/ 0 h 21600"/>
                <a:gd name="T8" fmla="*/ 193358321 w 21600"/>
                <a:gd name="T9" fmla="*/ 41988493 h 21600"/>
                <a:gd name="T10" fmla="*/ 143237596 w 21600"/>
                <a:gd name="T11" fmla="*/ 87695134 h 21600"/>
                <a:gd name="T12" fmla="*/ 193358321 w 21600"/>
                <a:gd name="T13" fmla="*/ 133401936 h 21600"/>
                <a:gd name="T14" fmla="*/ 146280458 w 21600"/>
                <a:gd name="T15" fmla="*/ 175390268 h 21600"/>
                <a:gd name="T16" fmla="*/ 96680546 w 21600"/>
                <a:gd name="T17" fmla="*/ 130154636 h 21600"/>
                <a:gd name="T18" fmla="*/ 47077882 w 21600"/>
                <a:gd name="T19" fmla="*/ 175390268 h 21600"/>
                <a:gd name="T20" fmla="*/ 0 w 21600"/>
                <a:gd name="T21" fmla="*/ 133401936 h 21600"/>
                <a:gd name="T22" fmla="*/ 50120853 w 21600"/>
                <a:gd name="T23" fmla="*/ 87695134 h 21600"/>
                <a:gd name="T24" fmla="*/ 0 w 21600"/>
                <a:gd name="T25" fmla="*/ 41988493 h 21600"/>
                <a:gd name="T26" fmla="*/ 0 w 21600"/>
                <a:gd name="T27" fmla="*/ 41988493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BFBFB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230323" y="2088496"/>
              <a:ext cx="97130" cy="80805"/>
            </a:xfrm>
            <a:custGeom>
              <a:avLst/>
              <a:gdLst>
                <a:gd name="T0" fmla="*/ 0 w 21600"/>
                <a:gd name="T1" fmla="*/ 45107596 h 21600"/>
                <a:gd name="T2" fmla="*/ 43049536 w 21600"/>
                <a:gd name="T3" fmla="*/ 0 h 21600"/>
                <a:gd name="T4" fmla="*/ 87688705 w 21600"/>
                <a:gd name="T5" fmla="*/ 50005259 h 21600"/>
                <a:gd name="T6" fmla="*/ 132330403 w 21600"/>
                <a:gd name="T7" fmla="*/ 0 h 21600"/>
                <a:gd name="T8" fmla="*/ 175379419 w 21600"/>
                <a:gd name="T9" fmla="*/ 45107596 h 21600"/>
                <a:gd name="T10" fmla="*/ 129351052 w 21600"/>
                <a:gd name="T11" fmla="*/ 96680546 h 21600"/>
                <a:gd name="T12" fmla="*/ 175379419 w 21600"/>
                <a:gd name="T13" fmla="*/ 148251217 h 21600"/>
                <a:gd name="T14" fmla="*/ 132330403 w 21600"/>
                <a:gd name="T15" fmla="*/ 193358321 h 21600"/>
                <a:gd name="T16" fmla="*/ 87688705 w 21600"/>
                <a:gd name="T17" fmla="*/ 143353664 h 21600"/>
                <a:gd name="T18" fmla="*/ 43049536 w 21600"/>
                <a:gd name="T19" fmla="*/ 193358321 h 21600"/>
                <a:gd name="T20" fmla="*/ 0 w 21600"/>
                <a:gd name="T21" fmla="*/ 148251217 h 21600"/>
                <a:gd name="T22" fmla="*/ 46028421 w 21600"/>
                <a:gd name="T23" fmla="*/ 96680546 h 21600"/>
                <a:gd name="T24" fmla="*/ 0 w 21600"/>
                <a:gd name="T25" fmla="*/ 45107596 h 21600"/>
                <a:gd name="T26" fmla="*/ 0 w 21600"/>
                <a:gd name="T27" fmla="*/ 4510759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039"/>
                  </a:moveTo>
                  <a:lnTo>
                    <a:pt x="5302" y="0"/>
                  </a:lnTo>
                  <a:lnTo>
                    <a:pt x="10800" y="5586"/>
                  </a:lnTo>
                  <a:lnTo>
                    <a:pt x="16298" y="0"/>
                  </a:lnTo>
                  <a:lnTo>
                    <a:pt x="21600" y="5039"/>
                  </a:lnTo>
                  <a:lnTo>
                    <a:pt x="15931" y="10800"/>
                  </a:lnTo>
                  <a:lnTo>
                    <a:pt x="21600" y="16561"/>
                  </a:lnTo>
                  <a:lnTo>
                    <a:pt x="16298" y="21600"/>
                  </a:lnTo>
                  <a:lnTo>
                    <a:pt x="10800" y="16014"/>
                  </a:lnTo>
                  <a:lnTo>
                    <a:pt x="5302" y="21600"/>
                  </a:lnTo>
                  <a:lnTo>
                    <a:pt x="0" y="16561"/>
                  </a:lnTo>
                  <a:lnTo>
                    <a:pt x="5669" y="10800"/>
                  </a:lnTo>
                  <a:lnTo>
                    <a:pt x="0" y="5039"/>
                  </a:lnTo>
                  <a:close/>
                  <a:moveTo>
                    <a:pt x="0" y="5039"/>
                  </a:moveTo>
                </a:path>
              </a:pathLst>
            </a:custGeom>
            <a:solidFill>
              <a:srgbClr val="9999FF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732916" y="3724139"/>
              <a:ext cx="98722" cy="79501"/>
            </a:xfrm>
            <a:custGeom>
              <a:avLst/>
              <a:gdLst>
                <a:gd name="T0" fmla="*/ 0 w 21600"/>
                <a:gd name="T1" fmla="*/ 41986266 h 21600"/>
                <a:gd name="T2" fmla="*/ 47077882 w 21600"/>
                <a:gd name="T3" fmla="*/ 0 h 21600"/>
                <a:gd name="T4" fmla="*/ 96680546 w 21600"/>
                <a:gd name="T5" fmla="*/ 45233389 h 21600"/>
                <a:gd name="T6" fmla="*/ 146280458 w 21600"/>
                <a:gd name="T7" fmla="*/ 0 h 21600"/>
                <a:gd name="T8" fmla="*/ 193358321 w 21600"/>
                <a:gd name="T9" fmla="*/ 41986266 h 21600"/>
                <a:gd name="T10" fmla="*/ 143237596 w 21600"/>
                <a:gd name="T11" fmla="*/ 87688705 h 21600"/>
                <a:gd name="T12" fmla="*/ 193358321 w 21600"/>
                <a:gd name="T13" fmla="*/ 133393170 h 21600"/>
                <a:gd name="T14" fmla="*/ 146280458 w 21600"/>
                <a:gd name="T15" fmla="*/ 175379419 h 21600"/>
                <a:gd name="T16" fmla="*/ 96680546 w 21600"/>
                <a:gd name="T17" fmla="*/ 130146119 h 21600"/>
                <a:gd name="T18" fmla="*/ 47077882 w 21600"/>
                <a:gd name="T19" fmla="*/ 175379419 h 21600"/>
                <a:gd name="T20" fmla="*/ 0 w 21600"/>
                <a:gd name="T21" fmla="*/ 133393170 h 21600"/>
                <a:gd name="T22" fmla="*/ 50120853 w 21600"/>
                <a:gd name="T23" fmla="*/ 87688705 h 21600"/>
                <a:gd name="T24" fmla="*/ 0 w 21600"/>
                <a:gd name="T25" fmla="*/ 41986266 h 21600"/>
                <a:gd name="T26" fmla="*/ 0 w 21600"/>
                <a:gd name="T27" fmla="*/ 4198626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193943" y="3724140"/>
              <a:ext cx="98722" cy="79501"/>
            </a:xfrm>
            <a:custGeom>
              <a:avLst/>
              <a:gdLst>
                <a:gd name="T0" fmla="*/ 0 w 21600"/>
                <a:gd name="T1" fmla="*/ 41986266 h 21600"/>
                <a:gd name="T2" fmla="*/ 47077882 w 21600"/>
                <a:gd name="T3" fmla="*/ 0 h 21600"/>
                <a:gd name="T4" fmla="*/ 96680546 w 21600"/>
                <a:gd name="T5" fmla="*/ 45233389 h 21600"/>
                <a:gd name="T6" fmla="*/ 146280458 w 21600"/>
                <a:gd name="T7" fmla="*/ 0 h 21600"/>
                <a:gd name="T8" fmla="*/ 193358321 w 21600"/>
                <a:gd name="T9" fmla="*/ 41986266 h 21600"/>
                <a:gd name="T10" fmla="*/ 143237596 w 21600"/>
                <a:gd name="T11" fmla="*/ 87688705 h 21600"/>
                <a:gd name="T12" fmla="*/ 193358321 w 21600"/>
                <a:gd name="T13" fmla="*/ 133393170 h 21600"/>
                <a:gd name="T14" fmla="*/ 146280458 w 21600"/>
                <a:gd name="T15" fmla="*/ 175379419 h 21600"/>
                <a:gd name="T16" fmla="*/ 96680546 w 21600"/>
                <a:gd name="T17" fmla="*/ 130146119 h 21600"/>
                <a:gd name="T18" fmla="*/ 47077882 w 21600"/>
                <a:gd name="T19" fmla="*/ 175379419 h 21600"/>
                <a:gd name="T20" fmla="*/ 0 w 21600"/>
                <a:gd name="T21" fmla="*/ 133393170 h 21600"/>
                <a:gd name="T22" fmla="*/ 50120853 w 21600"/>
                <a:gd name="T23" fmla="*/ 87688705 h 21600"/>
                <a:gd name="T24" fmla="*/ 0 w 21600"/>
                <a:gd name="T25" fmla="*/ 41986266 h 21600"/>
                <a:gd name="T26" fmla="*/ 0 w 21600"/>
                <a:gd name="T27" fmla="*/ 4198626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600"/>
                <a:gd name="T43" fmla="*/ 0 h 21600"/>
                <a:gd name="T44" fmla="*/ 21600 w 21600"/>
                <a:gd name="T45" fmla="*/ 21600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>
                  <a:moveTo>
                    <a:pt x="0" y="5171"/>
                  </a:moveTo>
                  <a:lnTo>
                    <a:pt x="5259" y="0"/>
                  </a:lnTo>
                  <a:lnTo>
                    <a:pt x="10800" y="5571"/>
                  </a:lnTo>
                  <a:lnTo>
                    <a:pt x="16341" y="0"/>
                  </a:lnTo>
                  <a:lnTo>
                    <a:pt x="21600" y="5171"/>
                  </a:lnTo>
                  <a:lnTo>
                    <a:pt x="16001" y="10800"/>
                  </a:lnTo>
                  <a:lnTo>
                    <a:pt x="21600" y="16429"/>
                  </a:lnTo>
                  <a:lnTo>
                    <a:pt x="16341" y="21600"/>
                  </a:lnTo>
                  <a:lnTo>
                    <a:pt x="10800" y="16029"/>
                  </a:lnTo>
                  <a:lnTo>
                    <a:pt x="5259" y="21600"/>
                  </a:lnTo>
                  <a:lnTo>
                    <a:pt x="0" y="16429"/>
                  </a:lnTo>
                  <a:lnTo>
                    <a:pt x="5599" y="10800"/>
                  </a:lnTo>
                  <a:lnTo>
                    <a:pt x="0" y="5171"/>
                  </a:lnTo>
                  <a:close/>
                  <a:moveTo>
                    <a:pt x="0" y="5171"/>
                  </a:moveTo>
                </a:path>
              </a:pathLst>
            </a:custGeom>
            <a:solidFill>
              <a:srgbClr val="313131"/>
            </a:solidFill>
            <a:ln w="25400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GB" sz="1350"/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202374" y="5628059"/>
            <a:ext cx="6545808" cy="11334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timing and frequency of observation in routine health data is informative</a:t>
            </a:r>
          </a:p>
        </p:txBody>
      </p:sp>
    </p:spTree>
    <p:extLst>
      <p:ext uri="{BB962C8B-B14F-4D97-AF65-F5344CB8AC3E}">
        <p14:creationId xmlns:p14="http://schemas.microsoft.com/office/powerpoint/2010/main" val="934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here aim to cover some advanced topics to clinical prediction modelling, which are emerging in the literature and are being researched in our team</a:t>
            </a:r>
          </a:p>
          <a:p>
            <a:r>
              <a:rPr lang="en-GB" dirty="0" smtClean="0"/>
              <a:t>We will cover four themes of work:</a:t>
            </a:r>
          </a:p>
          <a:p>
            <a:pPr marL="800107" lvl="1" indent="-342900">
              <a:buFont typeface="+mj-lt"/>
              <a:buAutoNum type="arabicPeriod"/>
            </a:pPr>
            <a:r>
              <a:rPr lang="en-GB" dirty="0"/>
              <a:t>The use, aggregation and updating of existing prediction models</a:t>
            </a:r>
          </a:p>
          <a:p>
            <a:pPr marL="800107" lvl="1" indent="-342900">
              <a:buFont typeface="+mj-lt"/>
              <a:buAutoNum type="arabicPeriod"/>
            </a:pPr>
            <a:r>
              <a:rPr lang="en-GB" dirty="0"/>
              <a:t>Learning Health Systems approach to clinical prediction</a:t>
            </a:r>
          </a:p>
          <a:p>
            <a:pPr marL="800107" lvl="1" indent="-342900">
              <a:buFont typeface="+mj-lt"/>
              <a:buAutoNum type="arabicPeriod"/>
            </a:pPr>
            <a:r>
              <a:rPr lang="en-GB" dirty="0"/>
              <a:t>Longitudinal models &amp; challenges with informative observation</a:t>
            </a:r>
          </a:p>
          <a:p>
            <a:pPr marL="800107" lvl="1" indent="-342900">
              <a:buFont typeface="+mj-lt"/>
              <a:buAutoNum type="arabicPeriod"/>
            </a:pPr>
            <a:r>
              <a:rPr lang="en-GB" dirty="0"/>
              <a:t>Causal Prediction Modelling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3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2934637" cy="1450757"/>
          </a:xfrm>
        </p:spPr>
        <p:txBody>
          <a:bodyPr>
            <a:normAutofit/>
          </a:bodyPr>
          <a:lstStyle/>
          <a:p>
            <a:r>
              <a:rPr lang="en-GB" sz="4400" dirty="0"/>
              <a:t>An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61" y="1964601"/>
            <a:ext cx="3096690" cy="4588598"/>
          </a:xfrm>
        </p:spPr>
        <p:txBody>
          <a:bodyPr>
            <a:normAutofit/>
          </a:bodyPr>
          <a:lstStyle/>
          <a:p>
            <a:r>
              <a:rPr lang="en-GB" dirty="0"/>
              <a:t>Timing of observation (e.g. lab test) associated with mortality</a:t>
            </a:r>
          </a:p>
          <a:p>
            <a:endParaRPr lang="en-GB" dirty="0"/>
          </a:p>
          <a:p>
            <a:r>
              <a:rPr lang="en-GB" dirty="0"/>
              <a:t>Time between observations associated with mortality</a:t>
            </a:r>
          </a:p>
          <a:p>
            <a:endParaRPr lang="en-GB" dirty="0"/>
          </a:p>
          <a:p>
            <a:r>
              <a:rPr lang="en-GB" dirty="0"/>
              <a:t>Both more accurate predictors of mortality than value of test itself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1E60-1B2F-440C-92B6-A65AE701A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92" y="0"/>
            <a:ext cx="5481509" cy="51303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015780" y="5324560"/>
            <a:ext cx="4893551" cy="776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/>
            <a:r>
              <a:rPr lang="en-GB" sz="1400" i="1" dirty="0" err="1"/>
              <a:t>Agniel</a:t>
            </a:r>
            <a:r>
              <a:rPr lang="en-GB" sz="1400" i="1" dirty="0"/>
              <a:t>, D., </a:t>
            </a:r>
            <a:r>
              <a:rPr lang="en-GB" sz="1400" i="1" dirty="0" smtClean="0"/>
              <a:t>et al (2018</a:t>
            </a:r>
            <a:r>
              <a:rPr lang="en-GB" sz="1400" i="1" dirty="0"/>
              <a:t>). Biases in electronic health record data due to processes within the healthcare system: retrospective observational study. </a:t>
            </a:r>
            <a:r>
              <a:rPr lang="en-GB" sz="1400" i="1" dirty="0" smtClean="0"/>
              <a:t>BMJ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54061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How widely is this problem understood and accounted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157" y="1845734"/>
            <a:ext cx="6284011" cy="4023360"/>
          </a:xfrm>
        </p:spPr>
        <p:txBody>
          <a:bodyPr/>
          <a:lstStyle/>
          <a:p>
            <a:r>
              <a:rPr lang="en-GB" dirty="0"/>
              <a:t>Scoping review to identify methodology which incorporates the observation process into CPMs</a:t>
            </a:r>
          </a:p>
          <a:p>
            <a:pPr lvl="1"/>
            <a:r>
              <a:rPr lang="en-GB" dirty="0"/>
              <a:t>Remove the bias associated with informative observation OR</a:t>
            </a:r>
          </a:p>
          <a:p>
            <a:pPr lvl="1"/>
            <a:r>
              <a:rPr lang="en-GB" dirty="0"/>
              <a:t>Allow models to ‘learn’ from informative observation processes</a:t>
            </a:r>
          </a:p>
          <a:p>
            <a:endParaRPr lang="en-GB" dirty="0"/>
          </a:p>
          <a:p>
            <a:r>
              <a:rPr lang="en-GB" dirty="0"/>
              <a:t>Identify gaps/opportunities for methodological development</a:t>
            </a:r>
          </a:p>
          <a:p>
            <a:pPr lvl="1"/>
            <a:r>
              <a:rPr lang="en-GB" dirty="0"/>
              <a:t>Identify methodology which has not yet been used in CPMs but could be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95" y="1361227"/>
            <a:ext cx="1871093" cy="23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Indicative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Large body of existing literature/methodology for incorporating observation process into regression models</a:t>
            </a:r>
          </a:p>
          <a:p>
            <a:endParaRPr lang="en-GB" sz="1800" dirty="0"/>
          </a:p>
          <a:p>
            <a:pPr lvl="1"/>
            <a:r>
              <a:rPr lang="en-GB" dirty="0"/>
              <a:t>E.g. Joint modelling, inverse intensity weighting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Seen little application to CPMs thus far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Could easily be extended to CPMs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9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use, aggregation and updating of existing prediction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Health Systems approach to clinical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Longitudinal models &amp; challenges with informative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b="1" dirty="0"/>
              <a:t>Causal Prediction Modelling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0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Most CPMs cannot be interpreted causally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18035"/>
          </a:xfrm>
        </p:spPr>
        <p:txBody>
          <a:bodyPr>
            <a:normAutofit/>
          </a:bodyPr>
          <a:lstStyle/>
          <a:p>
            <a:pPr marL="292608" lvl="1">
              <a:buNone/>
            </a:pPr>
            <a:r>
              <a:rPr lang="en-GB" sz="2000" dirty="0" smtClean="0"/>
              <a:t>For example, a common use of CPMs is to say things like: “</a:t>
            </a:r>
            <a:r>
              <a:rPr lang="en-GB" sz="2000" dirty="0"/>
              <a:t>if </a:t>
            </a:r>
            <a:r>
              <a:rPr lang="en-GB" sz="2000" dirty="0" smtClean="0"/>
              <a:t>you stop smoking, your risk of cardiovascular disease will </a:t>
            </a:r>
            <a:r>
              <a:rPr lang="en-GB" sz="2000" dirty="0"/>
              <a:t>be lowered by </a:t>
            </a:r>
            <a:r>
              <a:rPr lang="en-GB" sz="2000" dirty="0" smtClean="0"/>
              <a:t>6%”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Dr Glen Martin, University of Manchester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27055834"/>
              </p:ext>
            </p:extLst>
          </p:nvPr>
        </p:nvGraphicFramePr>
        <p:xfrm>
          <a:off x="-72834" y="2851573"/>
          <a:ext cx="4847135" cy="25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64301595"/>
              </p:ext>
            </p:extLst>
          </p:nvPr>
        </p:nvGraphicFramePr>
        <p:xfrm>
          <a:off x="4133678" y="2851574"/>
          <a:ext cx="4921310" cy="25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/>
          <p:cNvSpPr/>
          <p:nvPr/>
        </p:nvSpPr>
        <p:spPr>
          <a:xfrm>
            <a:off x="822959" y="5625651"/>
            <a:ext cx="754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However, </a:t>
            </a:r>
            <a:r>
              <a:rPr lang="en-GB" dirty="0" smtClean="0"/>
              <a:t>in general most CPMs cannot be </a:t>
            </a:r>
            <a:r>
              <a:rPr lang="en-GB" dirty="0"/>
              <a:t>interpreted like </a:t>
            </a:r>
            <a:r>
              <a:rPr lang="en-GB" dirty="0" smtClean="0"/>
              <a:t>this – it assumes a causal structure to the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4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QRISK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972" y="1797181"/>
            <a:ext cx="7543801" cy="4328489"/>
          </a:xfrm>
        </p:spPr>
        <p:txBody>
          <a:bodyPr>
            <a:normAutofit/>
          </a:bodyPr>
          <a:lstStyle/>
          <a:p>
            <a:r>
              <a:rPr lang="en-GB" dirty="0" smtClean="0"/>
              <a:t>QRISK </a:t>
            </a:r>
            <a:r>
              <a:rPr lang="en-GB" dirty="0"/>
              <a:t>is used to guide statin initiation in UK guidelines</a:t>
            </a:r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derived in a “treatment-naïve” cohort by removing all patients who take statins at </a:t>
            </a:r>
            <a:r>
              <a:rPr lang="en-GB" dirty="0" smtClean="0"/>
              <a:t>baseline</a:t>
            </a:r>
          </a:p>
          <a:p>
            <a:endParaRPr lang="en-GB" dirty="0" smtClean="0"/>
          </a:p>
          <a:p>
            <a:r>
              <a:rPr lang="en-GB" dirty="0" smtClean="0"/>
              <a:t>This </a:t>
            </a:r>
            <a:r>
              <a:rPr lang="en-GB" dirty="0"/>
              <a:t>means </a:t>
            </a:r>
            <a:r>
              <a:rPr lang="en-GB" dirty="0" smtClean="0"/>
              <a:t>that patients </a:t>
            </a:r>
            <a:r>
              <a:rPr lang="en-GB" dirty="0"/>
              <a:t>who contribute to the 10-year risk calculation may commence statins during the 10-year follow-up, making the interpretation of a 10-year risk derived from such a model </a:t>
            </a:r>
            <a:r>
              <a:rPr lang="en-GB" dirty="0" smtClean="0"/>
              <a:t>difficult</a:t>
            </a:r>
          </a:p>
          <a:p>
            <a:endParaRPr lang="en-GB" dirty="0"/>
          </a:p>
          <a:p>
            <a:r>
              <a:rPr lang="en-GB" dirty="0" smtClean="0"/>
              <a:t>For </a:t>
            </a:r>
            <a:r>
              <a:rPr lang="en-GB" dirty="0"/>
              <a:t>example, a patient's predicted risk of lower than 10% may be driven by similar patients in the derivation cohort taking statins shortly after </a:t>
            </a:r>
            <a:r>
              <a:rPr lang="en-GB" dirty="0" smtClean="0"/>
              <a:t>baseline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Methods for Developing Causal CPMs are emerging</a:t>
            </a:r>
            <a:endParaRPr lang="en-GB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953474"/>
            <a:ext cx="7543800" cy="38083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12539" y="5138442"/>
            <a:ext cx="5834358" cy="1100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Lots of research is still needed in this area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952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Take-home messages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Clinical prediction modelling is a very active area of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Off-the-shelf approaches are not always appropriate to develop CPMs, and some advanced/novel techniques might be needed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Throughout today’s workshop we have explored overarching concepts to clinical prediction: we encourage deeper exploration of some of the concepts using the indicated (and other) literature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Dr Glen Martin, University of Manchester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5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5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046" y="140964"/>
            <a:ext cx="2713397" cy="115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22554" y="1308291"/>
            <a:ext cx="2277665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altLang="en-US" sz="3300" b="1" dirty="0">
                <a:latin typeface="Arial" pitchFamily="34" charset="0"/>
                <a:ea typeface="Genev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4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7" lvl="1" indent="-342900">
              <a:buFont typeface="+mj-lt"/>
              <a:buAutoNum type="arabicPeriod"/>
            </a:pPr>
            <a:r>
              <a:rPr lang="en-GB" sz="2400" b="1" dirty="0"/>
              <a:t>The use, aggregation and updating of existing prediction </a:t>
            </a:r>
            <a:r>
              <a:rPr lang="en-GB" sz="2400" b="1" dirty="0" smtClean="0"/>
              <a:t>models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Health Systems approach to clinical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Longitudinal models &amp; challenges with informative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Causal Prediction Modelling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6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Despite their many uses, the current workflow of CPM development is </a:t>
            </a:r>
            <a:r>
              <a:rPr lang="en-GB" sz="3600" dirty="0" smtClean="0">
                <a:solidFill>
                  <a:schemeClr val="tx1"/>
                </a:solidFill>
              </a:rPr>
              <a:t>inefficient</a:t>
            </a:r>
            <a:endParaRPr lang="en-GB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87255" y="2064190"/>
            <a:ext cx="6371565" cy="4110966"/>
            <a:chOff x="370073" y="1256196"/>
            <a:chExt cx="7128019" cy="519061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721222" y="2284873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Develop &amp; validate a prediction model</a:t>
              </a:r>
            </a:p>
          </p:txBody>
        </p:sp>
        <p:sp>
          <p:nvSpPr>
            <p:cNvPr id="7" name="Rectangle: Rounded Corners 7"/>
            <p:cNvSpPr/>
            <p:nvPr/>
          </p:nvSpPr>
          <p:spPr>
            <a:xfrm>
              <a:off x="370073" y="3954508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Reject the existing model(s)</a:t>
              </a:r>
            </a:p>
          </p:txBody>
        </p:sp>
        <p:sp>
          <p:nvSpPr>
            <p:cNvPr id="8" name="Rectangle: Rounded Corners 8"/>
            <p:cNvSpPr/>
            <p:nvPr/>
          </p:nvSpPr>
          <p:spPr>
            <a:xfrm>
              <a:off x="5109657" y="3954532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Transfer the model through time/ space</a:t>
              </a:r>
            </a:p>
          </p:txBody>
        </p:sp>
        <p:sp>
          <p:nvSpPr>
            <p:cNvPr id="9" name="Rectangle: Rounded Corners 9"/>
            <p:cNvSpPr/>
            <p:nvPr/>
          </p:nvSpPr>
          <p:spPr>
            <a:xfrm>
              <a:off x="2721222" y="5449898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Validate the model in the new population</a:t>
              </a:r>
            </a:p>
          </p:txBody>
        </p:sp>
        <p:sp>
          <p:nvSpPr>
            <p:cNvPr id="10" name="Arrow: Bent 31"/>
            <p:cNvSpPr/>
            <p:nvPr/>
          </p:nvSpPr>
          <p:spPr>
            <a:xfrm rot="5400000">
              <a:off x="5237989" y="2495158"/>
              <a:ext cx="1326968" cy="1573255"/>
            </a:xfrm>
            <a:prstGeom prst="bentArrow">
              <a:avLst>
                <a:gd name="adj1" fmla="val 18721"/>
                <a:gd name="adj2" fmla="val 29488"/>
                <a:gd name="adj3" fmla="val 20514"/>
                <a:gd name="adj4" fmla="val 5242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Bent 32"/>
            <p:cNvSpPr/>
            <p:nvPr/>
          </p:nvSpPr>
          <p:spPr>
            <a:xfrm rot="16200000">
              <a:off x="1402956" y="4795115"/>
              <a:ext cx="1161940" cy="1474597"/>
            </a:xfrm>
            <a:prstGeom prst="bentArrow">
              <a:avLst>
                <a:gd name="adj1" fmla="val 18721"/>
                <a:gd name="adj2" fmla="val 29488"/>
                <a:gd name="adj3" fmla="val 20514"/>
                <a:gd name="adj4" fmla="val 5242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Bent 33"/>
            <p:cNvSpPr/>
            <p:nvPr/>
          </p:nvSpPr>
          <p:spPr>
            <a:xfrm rot="10800000">
              <a:off x="5109657" y="4951443"/>
              <a:ext cx="1326968" cy="1388927"/>
            </a:xfrm>
            <a:prstGeom prst="bentArrow">
              <a:avLst>
                <a:gd name="adj1" fmla="val 18721"/>
                <a:gd name="adj2" fmla="val 29488"/>
                <a:gd name="adj3" fmla="val 20514"/>
                <a:gd name="adj4" fmla="val 5242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Bent 34"/>
            <p:cNvSpPr/>
            <p:nvPr/>
          </p:nvSpPr>
          <p:spPr>
            <a:xfrm>
              <a:off x="1366046" y="2391313"/>
              <a:ext cx="1349986" cy="1553956"/>
            </a:xfrm>
            <a:prstGeom prst="bentArrow">
              <a:avLst>
                <a:gd name="adj1" fmla="val 18721"/>
                <a:gd name="adj2" fmla="val 29488"/>
                <a:gd name="adj3" fmla="val 20514"/>
                <a:gd name="adj4" fmla="val 5242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5"/>
            <p:cNvSpPr/>
            <p:nvPr/>
          </p:nvSpPr>
          <p:spPr>
            <a:xfrm>
              <a:off x="470383" y="1256196"/>
              <a:ext cx="1791326" cy="74768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Model Required</a:t>
              </a:r>
            </a:p>
          </p:txBody>
        </p:sp>
        <p:sp>
          <p:nvSpPr>
            <p:cNvPr id="15" name="Arrow: Bent 31"/>
            <p:cNvSpPr/>
            <p:nvPr/>
          </p:nvSpPr>
          <p:spPr>
            <a:xfrm rot="5400000">
              <a:off x="2805234" y="1008325"/>
              <a:ext cx="735544" cy="1817555"/>
            </a:xfrm>
            <a:prstGeom prst="bentArrow">
              <a:avLst>
                <a:gd name="adj1" fmla="val 18721"/>
                <a:gd name="adj2" fmla="val 29488"/>
                <a:gd name="adj3" fmla="val 20514"/>
                <a:gd name="adj4" fmla="val 6426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6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An Alternative View: utilise existing models alongside new </a:t>
            </a:r>
            <a:r>
              <a:rPr lang="nl-NL" sz="4000" dirty="0" smtClean="0">
                <a:solidFill>
                  <a:schemeClr val="tx1"/>
                </a:solidFill>
              </a:rPr>
              <a:t>data</a:t>
            </a:r>
            <a:endParaRPr lang="en-GB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816586" y="1838325"/>
            <a:ext cx="7686675" cy="4362450"/>
            <a:chOff x="1803817" y="1439965"/>
            <a:chExt cx="8790329" cy="4762303"/>
          </a:xfrm>
        </p:grpSpPr>
        <p:sp>
          <p:nvSpPr>
            <p:cNvPr id="6" name="Right Brace 5"/>
            <p:cNvSpPr/>
            <p:nvPr/>
          </p:nvSpPr>
          <p:spPr>
            <a:xfrm>
              <a:off x="4192251" y="3164730"/>
              <a:ext cx="819564" cy="1456563"/>
            </a:xfrm>
            <a:prstGeom prst="rightBrace">
              <a:avLst>
                <a:gd name="adj1" fmla="val 29283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7" name="Rectangle: Rounded Corners 5"/>
            <p:cNvSpPr/>
            <p:nvPr/>
          </p:nvSpPr>
          <p:spPr>
            <a:xfrm>
              <a:off x="5023619" y="3383941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Develop a prediction model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803817" y="2659707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Existing model(s)</a:t>
              </a:r>
            </a:p>
          </p:txBody>
        </p:sp>
        <p:sp>
          <p:nvSpPr>
            <p:cNvPr id="9" name="Rectangle: Rounded Corners 9"/>
            <p:cNvSpPr/>
            <p:nvPr/>
          </p:nvSpPr>
          <p:spPr>
            <a:xfrm>
              <a:off x="8205711" y="3383941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Transfer of the model through time and/or space</a:t>
              </a:r>
            </a:p>
          </p:txBody>
        </p:sp>
        <p:sp>
          <p:nvSpPr>
            <p:cNvPr id="10" name="Rectangle: Rounded Corners 7"/>
            <p:cNvSpPr/>
            <p:nvPr/>
          </p:nvSpPr>
          <p:spPr>
            <a:xfrm>
              <a:off x="1841527" y="3959477"/>
              <a:ext cx="2388435" cy="996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Patient level data</a:t>
              </a:r>
            </a:p>
          </p:txBody>
        </p:sp>
        <p:sp>
          <p:nvSpPr>
            <p:cNvPr id="11" name="Arrow: Right 20"/>
            <p:cNvSpPr/>
            <p:nvPr/>
          </p:nvSpPr>
          <p:spPr>
            <a:xfrm>
              <a:off x="7412054" y="3656619"/>
              <a:ext cx="793657" cy="451556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2" name="Curved Down Arrow 11"/>
            <p:cNvSpPr/>
            <p:nvPr/>
          </p:nvSpPr>
          <p:spPr>
            <a:xfrm rot="10800000">
              <a:off x="2542818" y="5093489"/>
              <a:ext cx="7350035" cy="1108779"/>
            </a:xfrm>
            <a:prstGeom prst="curvedDownArrow">
              <a:avLst>
                <a:gd name="adj1" fmla="val 26546"/>
                <a:gd name="adj2" fmla="val 50000"/>
                <a:gd name="adj3" fmla="val 2500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  <p:sp>
          <p:nvSpPr>
            <p:cNvPr id="13" name="Curved Up Arrow 12"/>
            <p:cNvSpPr/>
            <p:nvPr/>
          </p:nvSpPr>
          <p:spPr>
            <a:xfrm rot="10800000">
              <a:off x="2542818" y="1439965"/>
              <a:ext cx="7350035" cy="1110861"/>
            </a:xfrm>
            <a:prstGeom prst="curvedUpArrow">
              <a:avLst>
                <a:gd name="adj1" fmla="val 21913"/>
                <a:gd name="adj2" fmla="val 50000"/>
                <a:gd name="adj3" fmla="val 2500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7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8" y="267446"/>
            <a:ext cx="4312445" cy="127164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Methods to update </a:t>
            </a:r>
            <a:r>
              <a:rPr lang="en-GB" sz="3200" dirty="0" smtClean="0"/>
              <a:t>a </a:t>
            </a:r>
            <a:r>
              <a:rPr lang="en-GB" sz="3200" b="1" u="sng" dirty="0" smtClean="0"/>
              <a:t>single </a:t>
            </a:r>
            <a:r>
              <a:rPr lang="en-GB" sz="3200" dirty="0" smtClean="0"/>
              <a:t>existing </a:t>
            </a:r>
            <a:r>
              <a:rPr lang="en-GB" sz="3200" dirty="0"/>
              <a:t>CPMs are widely known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000" t="18518" r="60625" b="6666"/>
          <a:stretch/>
        </p:blipFill>
        <p:spPr>
          <a:xfrm rot="1722961">
            <a:off x="3077387" y="1994424"/>
            <a:ext cx="5329960" cy="3817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291" t="22963" r="63542" b="5926"/>
          <a:stretch/>
        </p:blipFill>
        <p:spPr>
          <a:xfrm rot="20337026">
            <a:off x="750976" y="1759115"/>
            <a:ext cx="4706706" cy="3895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46" t="13704" r="59686" b="8148"/>
          <a:stretch/>
        </p:blipFill>
        <p:spPr>
          <a:xfrm>
            <a:off x="342900" y="2876549"/>
            <a:ext cx="6025580" cy="3381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812" t="17407" r="60417" b="8519"/>
          <a:stretch/>
        </p:blipFill>
        <p:spPr>
          <a:xfrm rot="19963372">
            <a:off x="995411" y="1890377"/>
            <a:ext cx="5903380" cy="3344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813" t="15926" r="60625" b="5555"/>
          <a:stretch/>
        </p:blipFill>
        <p:spPr>
          <a:xfrm rot="1733238">
            <a:off x="2226998" y="2362804"/>
            <a:ext cx="5842348" cy="35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190DB-60EC-4617-8B3E-2074F25F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13690" r="56020" b="6827"/>
          <a:stretch/>
        </p:blipFill>
        <p:spPr>
          <a:xfrm>
            <a:off x="342900" y="424731"/>
            <a:ext cx="7204343" cy="43282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EA21BA-6287-4004-934C-4FE175A0CC57}"/>
              </a:ext>
            </a:extLst>
          </p:cNvPr>
          <p:cNvSpPr/>
          <p:nvPr/>
        </p:nvSpPr>
        <p:spPr>
          <a:xfrm>
            <a:off x="1200150" y="5029200"/>
            <a:ext cx="6754314" cy="12001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00" dirty="0"/>
              <a:t>We proposed a ‘hybrid’ method that </a:t>
            </a:r>
            <a:r>
              <a:rPr lang="en-GB" sz="1500" dirty="0" smtClean="0"/>
              <a:t>extends (individual) CPM updating methods to consider multiple models and prior knowledge</a:t>
            </a:r>
            <a:endParaRPr lang="en-GB" sz="1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7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 smtClean="0"/>
              <a:t>However, these methods still assume the data arrive in batches</a:t>
            </a:r>
            <a:endParaRPr lang="en-GB" sz="4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21237751"/>
              </p:ext>
            </p:extLst>
          </p:nvPr>
        </p:nvGraphicFramePr>
        <p:xfrm>
          <a:off x="1365869" y="1990190"/>
          <a:ext cx="6581775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use, aggregation and updating of existing prediction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b="1" dirty="0"/>
              <a:t>Learning Health Systems approach to clinical </a:t>
            </a:r>
            <a:r>
              <a:rPr lang="en-GB" sz="2400" b="1" dirty="0" smtClean="0"/>
              <a:t>prediction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/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Longitudinal models &amp; challenges with informative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</a:t>
            </a:r>
          </a:p>
          <a:p>
            <a:pPr marL="800107" lvl="1" indent="-342900">
              <a:buFont typeface="+mj-lt"/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7" lvl="1" indent="-3429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Causal Prediction Modelling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2565</TotalTime>
  <Words>1204</Words>
  <Application>Microsoft Office PowerPoint</Application>
  <PresentationFormat>On-screen Show (4:3)</PresentationFormat>
  <Paragraphs>184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Bold Italic</vt:lpstr>
      <vt:lpstr>Calibri</vt:lpstr>
      <vt:lpstr>Calibri Light</vt:lpstr>
      <vt:lpstr>Geneva</vt:lpstr>
      <vt:lpstr>Times New Roman</vt:lpstr>
      <vt:lpstr>Verdana</vt:lpstr>
      <vt:lpstr>Retrospect</vt:lpstr>
      <vt:lpstr>Advanced Topics in Clinical Prediction Modelling</vt:lpstr>
      <vt:lpstr>Outline</vt:lpstr>
      <vt:lpstr>PowerPoint Presentation</vt:lpstr>
      <vt:lpstr>Despite their many uses, the current workflow of CPM development is inefficient</vt:lpstr>
      <vt:lpstr>An Alternative View: utilise existing models alongside new data</vt:lpstr>
      <vt:lpstr>Methods to update a single existing CPMs are widely known</vt:lpstr>
      <vt:lpstr>PowerPoint Presentation</vt:lpstr>
      <vt:lpstr>However, these methods still assume the data arrive in batches</vt:lpstr>
      <vt:lpstr>PowerPoint Presentation</vt:lpstr>
      <vt:lpstr>Calibration Drift</vt:lpstr>
      <vt:lpstr>Opportunity: CPMs that “learn”</vt:lpstr>
      <vt:lpstr>Dynamic Prediction Models</vt:lpstr>
      <vt:lpstr>PowerPoint Presentation</vt:lpstr>
      <vt:lpstr>Longitudinal Approaches to Clinical Prediction</vt:lpstr>
      <vt:lpstr>Systematic Review</vt:lpstr>
      <vt:lpstr>Three aims for incorporating longitudinal information into the development of a prediction model</vt:lpstr>
      <vt:lpstr>Identified 7 Frameworks for Longitudinal CPMs</vt:lpstr>
      <vt:lpstr>What does our method choice ultimately depend on? </vt:lpstr>
      <vt:lpstr>Issues with Informative Observation</vt:lpstr>
      <vt:lpstr>An illustration</vt:lpstr>
      <vt:lpstr>How widely is this problem understood and accounted for?</vt:lpstr>
      <vt:lpstr>Indicative Results</vt:lpstr>
      <vt:lpstr>PowerPoint Presentation</vt:lpstr>
      <vt:lpstr>Most CPMs cannot be interpreted causally</vt:lpstr>
      <vt:lpstr>Example: QRISK</vt:lpstr>
      <vt:lpstr>Methods for Developing Causal CPMs are emerging</vt:lpstr>
      <vt:lpstr>Take-home messages 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Prediction Modelling: approaches to evidence synthesis and longitudinal modelling</dc:title>
  <dc:creator>Glen Martin</dc:creator>
  <cp:lastModifiedBy>Glen Martin</cp:lastModifiedBy>
  <cp:revision>102</cp:revision>
  <cp:lastPrinted>2019-05-21T08:52:23Z</cp:lastPrinted>
  <dcterms:created xsi:type="dcterms:W3CDTF">2019-05-15T07:34:42Z</dcterms:created>
  <dcterms:modified xsi:type="dcterms:W3CDTF">2019-08-25T07:33:08Z</dcterms:modified>
</cp:coreProperties>
</file>